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52"/>
  </p:notesMasterIdLst>
  <p:sldIdLst>
    <p:sldId id="256" r:id="rId2"/>
    <p:sldId id="257" r:id="rId3"/>
    <p:sldId id="258" r:id="rId4"/>
    <p:sldId id="259" r:id="rId5"/>
    <p:sldId id="260" r:id="rId6"/>
    <p:sldId id="261" r:id="rId7"/>
    <p:sldId id="262" r:id="rId8"/>
    <p:sldId id="264" r:id="rId9"/>
    <p:sldId id="265" r:id="rId10"/>
    <p:sldId id="266" r:id="rId11"/>
    <p:sldId id="268" r:id="rId12"/>
    <p:sldId id="267"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308"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F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6" d="100"/>
          <a:sy n="66" d="100"/>
        </p:scale>
        <p:origin x="128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1E37D-F460-4979-A2E5-80C97EB6DD30}" type="datetimeFigureOut">
              <a:rPr lang="en-US" smtClean="0"/>
              <a:t>6/22/2025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7F6AF-0D3F-42E6-A1FB-3F86422F20A1}" type="slidenum">
              <a:rPr lang="en-US" smtClean="0"/>
              <a:t>‹#›</a:t>
            </a:fld>
            <a:endParaRPr lang="en-US"/>
          </a:p>
        </p:txBody>
      </p:sp>
    </p:spTree>
    <p:extLst>
      <p:ext uri="{BB962C8B-B14F-4D97-AF65-F5344CB8AC3E}">
        <p14:creationId xmlns:p14="http://schemas.microsoft.com/office/powerpoint/2010/main" val="1682193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17F6AF-0D3F-42E6-A1FB-3F86422F20A1}" type="slidenum">
              <a:rPr lang="en-US" smtClean="0"/>
              <a:t>17</a:t>
            </a:fld>
            <a:endParaRPr lang="en-US"/>
          </a:p>
        </p:txBody>
      </p:sp>
    </p:spTree>
    <p:extLst>
      <p:ext uri="{BB962C8B-B14F-4D97-AF65-F5344CB8AC3E}">
        <p14:creationId xmlns:p14="http://schemas.microsoft.com/office/powerpoint/2010/main" val="301847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9428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6468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77374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7501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65877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34736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3913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6466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53127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7680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94505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0668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687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6544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6983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386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6/22/2025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3581476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solidFill>
                  <a:srgbClr val="318F74"/>
                </a:solidFill>
              </a:rPr>
              <a:t>Olympic Games Dashboard</a:t>
            </a:r>
          </a:p>
        </p:txBody>
      </p:sp>
      <p:sp>
        <p:nvSpPr>
          <p:cNvPr id="3" name="Subtitle 2"/>
          <p:cNvSpPr>
            <a:spLocks noGrp="1"/>
          </p:cNvSpPr>
          <p:nvPr>
            <p:ph type="subTitle" idx="1"/>
          </p:nvPr>
        </p:nvSpPr>
        <p:spPr/>
        <p:txBody>
          <a:bodyPr/>
          <a:lstStyle/>
          <a:p>
            <a:r>
              <a:rPr dirty="0">
                <a:solidFill>
                  <a:schemeClr val="tx2">
                    <a:lumMod val="60000"/>
                    <a:lumOff val="40000"/>
                  </a:schemeClr>
                </a:solidFill>
              </a:rPr>
              <a:t>Insights on Global Participation, Performance &amp; Trends</a:t>
            </a:r>
          </a:p>
        </p:txBody>
      </p:sp>
      <p:pic>
        <p:nvPicPr>
          <p:cNvPr id="6" name="Audio 5">
            <a:hlinkClick r:id="" action="ppaction://media"/>
            <a:extLst>
              <a:ext uri="{FF2B5EF4-FFF2-40B4-BE49-F238E27FC236}">
                <a16:creationId xmlns:a16="http://schemas.microsoft.com/office/drawing/2014/main" id="{65636D5C-170B-8DBD-065C-876C9F78F5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31250" t="-108203" r="-231250" b="-108203"/>
          <a:stretch>
            <a:fillRect/>
          </a:stretch>
        </p:blipFill>
        <p:spPr>
          <a:xfrm>
            <a:off x="6858000" y="5357812"/>
            <a:ext cx="2286000" cy="1285875"/>
          </a:xfrm>
          <a:prstGeom prst="rect">
            <a:avLst/>
          </a:prstGeom>
        </p:spPr>
      </p:pic>
    </p:spTree>
  </p:cSld>
  <p:clrMapOvr>
    <a:masterClrMapping/>
  </p:clrMapOvr>
  <p:transition spd="slow" advTm="463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A8CD-3446-4CD8-F9AB-4687BEB4DD1B}"/>
              </a:ext>
            </a:extLst>
          </p:cNvPr>
          <p:cNvSpPr>
            <a:spLocks noGrp="1"/>
          </p:cNvSpPr>
          <p:nvPr>
            <p:ph type="title"/>
          </p:nvPr>
        </p:nvSpPr>
        <p:spPr>
          <a:xfrm>
            <a:off x="609599" y="636998"/>
            <a:ext cx="7969322" cy="667820"/>
          </a:xfrm>
        </p:spPr>
        <p:txBody>
          <a:bodyPr>
            <a:normAutofit fontScale="90000"/>
          </a:bodyPr>
          <a:lstStyle/>
          <a:p>
            <a:r>
              <a:rPr lang="en-US" dirty="0"/>
              <a:t>How many Olympic Games have been held in each season (Summer vs. Winter)?</a:t>
            </a:r>
            <a:br>
              <a:rPr lang="en-US" dirty="0"/>
            </a:br>
            <a:br>
              <a:rPr lang="en-US" dirty="0"/>
            </a:br>
            <a:endParaRPr lang="en-US" dirty="0"/>
          </a:p>
        </p:txBody>
      </p:sp>
      <p:pic>
        <p:nvPicPr>
          <p:cNvPr id="6" name="Content Placeholder 5">
            <a:extLst>
              <a:ext uri="{FF2B5EF4-FFF2-40B4-BE49-F238E27FC236}">
                <a16:creationId xmlns:a16="http://schemas.microsoft.com/office/drawing/2014/main" id="{9A58B1CC-5F95-F7BD-E31E-3C67D6BE7B8E}"/>
              </a:ext>
            </a:extLst>
          </p:cNvPr>
          <p:cNvPicPr>
            <a:picLocks noGrp="1" noChangeAspect="1"/>
          </p:cNvPicPr>
          <p:nvPr>
            <p:ph idx="1"/>
          </p:nvPr>
        </p:nvPicPr>
        <p:blipFill>
          <a:blip r:embed="rId2"/>
          <a:stretch>
            <a:fillRect/>
          </a:stretch>
        </p:blipFill>
        <p:spPr>
          <a:xfrm>
            <a:off x="4079807" y="1417835"/>
            <a:ext cx="3328827" cy="3041149"/>
          </a:xfrm>
        </p:spPr>
      </p:pic>
      <p:sp>
        <p:nvSpPr>
          <p:cNvPr id="4" name="Text Placeholder 3">
            <a:extLst>
              <a:ext uri="{FF2B5EF4-FFF2-40B4-BE49-F238E27FC236}">
                <a16:creationId xmlns:a16="http://schemas.microsoft.com/office/drawing/2014/main" id="{A94BE4EB-7E2C-0E92-D9AC-4C457F091CFB}"/>
              </a:ext>
            </a:extLst>
          </p:cNvPr>
          <p:cNvSpPr>
            <a:spLocks noGrp="1"/>
          </p:cNvSpPr>
          <p:nvPr>
            <p:ph type="body" sz="half" idx="2"/>
          </p:nvPr>
        </p:nvSpPr>
        <p:spPr>
          <a:xfrm>
            <a:off x="609599" y="1417835"/>
            <a:ext cx="2790182" cy="4623526"/>
          </a:xfrm>
        </p:spPr>
        <p:txBody>
          <a:bodyPr/>
          <a:lstStyle/>
          <a:p>
            <a:r>
              <a:rPr lang="en-US" dirty="0">
                <a:solidFill>
                  <a:srgbClr val="FF0000"/>
                </a:solidFill>
              </a:rPr>
              <a:t>Conclusion : </a:t>
            </a:r>
            <a:r>
              <a:rPr lang="en-US" dirty="0"/>
              <a:t>The Summer Olympics have been held more frequently than Winter Games, reflecting greater global participation and sport diversity. This dominance is driven by the broader scope of Summer sports, higher athlete turnout, and stronger historical continuity, despite occasional cancellations during world events.</a:t>
            </a:r>
          </a:p>
        </p:txBody>
      </p:sp>
    </p:spTree>
    <p:extLst>
      <p:ext uri="{BB962C8B-B14F-4D97-AF65-F5344CB8AC3E}">
        <p14:creationId xmlns:p14="http://schemas.microsoft.com/office/powerpoint/2010/main" val="119073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7CA9C-CDED-9EF5-57AD-1908277B1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7715C-0929-3664-BBBC-81DA25427349}"/>
              </a:ext>
            </a:extLst>
          </p:cNvPr>
          <p:cNvSpPr>
            <a:spLocks noGrp="1"/>
          </p:cNvSpPr>
          <p:nvPr>
            <p:ph type="title"/>
          </p:nvPr>
        </p:nvSpPr>
        <p:spPr>
          <a:xfrm>
            <a:off x="609599" y="192622"/>
            <a:ext cx="7969322" cy="680682"/>
          </a:xfrm>
        </p:spPr>
        <p:txBody>
          <a:bodyPr>
            <a:normAutofit fontScale="90000"/>
          </a:bodyPr>
          <a:lstStyle/>
          <a:p>
            <a:r>
              <a:rPr lang="en-US" dirty="0"/>
              <a:t>What is the distribution of games across different decades?</a:t>
            </a:r>
            <a:br>
              <a:rPr lang="en-US" dirty="0"/>
            </a:br>
            <a:endParaRPr lang="en-US" dirty="0"/>
          </a:p>
        </p:txBody>
      </p:sp>
      <p:pic>
        <p:nvPicPr>
          <p:cNvPr id="6" name="Content Placeholder 5">
            <a:extLst>
              <a:ext uri="{FF2B5EF4-FFF2-40B4-BE49-F238E27FC236}">
                <a16:creationId xmlns:a16="http://schemas.microsoft.com/office/drawing/2014/main" id="{507B16DA-28A7-517D-C56A-57F0CD0B3604}"/>
              </a:ext>
            </a:extLst>
          </p:cNvPr>
          <p:cNvPicPr>
            <a:picLocks noGrp="1" noChangeAspect="1"/>
          </p:cNvPicPr>
          <p:nvPr>
            <p:ph idx="1"/>
          </p:nvPr>
        </p:nvPicPr>
        <p:blipFill>
          <a:blip r:embed="rId2"/>
          <a:stretch>
            <a:fillRect/>
          </a:stretch>
        </p:blipFill>
        <p:spPr>
          <a:xfrm>
            <a:off x="3974381" y="1502098"/>
            <a:ext cx="4604539" cy="2864419"/>
          </a:xfrm>
        </p:spPr>
      </p:pic>
      <p:sp>
        <p:nvSpPr>
          <p:cNvPr id="4" name="Text Placeholder 3">
            <a:extLst>
              <a:ext uri="{FF2B5EF4-FFF2-40B4-BE49-F238E27FC236}">
                <a16:creationId xmlns:a16="http://schemas.microsoft.com/office/drawing/2014/main" id="{43C1AD39-E6D6-DEFD-E453-64F3E3DB657F}"/>
              </a:ext>
            </a:extLst>
          </p:cNvPr>
          <p:cNvSpPr>
            <a:spLocks noGrp="1"/>
          </p:cNvSpPr>
          <p:nvPr>
            <p:ph type="body" sz="half" idx="2"/>
          </p:nvPr>
        </p:nvSpPr>
        <p:spPr>
          <a:xfrm>
            <a:off x="609599" y="1417835"/>
            <a:ext cx="2790182" cy="4623526"/>
          </a:xfrm>
        </p:spPr>
        <p:txBody>
          <a:bodyPr/>
          <a:lstStyle/>
          <a:p>
            <a:r>
              <a:rPr lang="en-US" dirty="0">
                <a:solidFill>
                  <a:srgbClr val="FF0000"/>
                </a:solidFill>
              </a:rPr>
              <a:t>Conclusion : </a:t>
            </a:r>
            <a:r>
              <a:rPr lang="en-US" dirty="0"/>
              <a:t>Olympic Games have become more consistent and frequent over the decades, with noticeable disruptions during World Wars. The overall upward trend highlights the growing importance of the Olympics as a global event, supported by better infrastructure, international cooperation, and increased participation from emerging nations.</a:t>
            </a:r>
          </a:p>
        </p:txBody>
      </p:sp>
    </p:spTree>
    <p:extLst>
      <p:ext uri="{BB962C8B-B14F-4D97-AF65-F5344CB8AC3E}">
        <p14:creationId xmlns:p14="http://schemas.microsoft.com/office/powerpoint/2010/main" val="409565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B0A47-E142-6899-1526-117E6E55C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FAD03-8D3C-57F7-420F-084A86915562}"/>
              </a:ext>
            </a:extLst>
          </p:cNvPr>
          <p:cNvSpPr>
            <a:spLocks noGrp="1"/>
          </p:cNvSpPr>
          <p:nvPr>
            <p:ph type="title"/>
          </p:nvPr>
        </p:nvSpPr>
        <p:spPr>
          <a:xfrm>
            <a:off x="609599" y="192622"/>
            <a:ext cx="7969322" cy="680682"/>
          </a:xfrm>
        </p:spPr>
        <p:txBody>
          <a:bodyPr>
            <a:normAutofit fontScale="90000"/>
          </a:bodyPr>
          <a:lstStyle/>
          <a:p>
            <a:r>
              <a:rPr lang="en-US" dirty="0"/>
              <a:t>Which cities have hosted the most Olympic Games?</a:t>
            </a:r>
            <a:br>
              <a:rPr lang="en-US" dirty="0"/>
            </a:br>
            <a:endParaRPr lang="en-US" dirty="0"/>
          </a:p>
        </p:txBody>
      </p:sp>
      <p:pic>
        <p:nvPicPr>
          <p:cNvPr id="6" name="Content Placeholder 5">
            <a:extLst>
              <a:ext uri="{FF2B5EF4-FFF2-40B4-BE49-F238E27FC236}">
                <a16:creationId xmlns:a16="http://schemas.microsoft.com/office/drawing/2014/main" id="{612FD31E-6F4D-726A-6A07-75A28B6AFBA7}"/>
              </a:ext>
            </a:extLst>
          </p:cNvPr>
          <p:cNvPicPr>
            <a:picLocks noGrp="1" noChangeAspect="1"/>
          </p:cNvPicPr>
          <p:nvPr>
            <p:ph idx="1"/>
          </p:nvPr>
        </p:nvPicPr>
        <p:blipFill>
          <a:blip r:embed="rId2"/>
          <a:stretch>
            <a:fillRect/>
          </a:stretch>
        </p:blipFill>
        <p:spPr>
          <a:xfrm>
            <a:off x="4078840" y="1417638"/>
            <a:ext cx="3308279" cy="4624387"/>
          </a:xfrm>
        </p:spPr>
      </p:pic>
      <p:sp>
        <p:nvSpPr>
          <p:cNvPr id="4" name="Text Placeholder 3">
            <a:extLst>
              <a:ext uri="{FF2B5EF4-FFF2-40B4-BE49-F238E27FC236}">
                <a16:creationId xmlns:a16="http://schemas.microsoft.com/office/drawing/2014/main" id="{150A5772-2D7A-900F-83FD-BC17D260EF94}"/>
              </a:ext>
            </a:extLst>
          </p:cNvPr>
          <p:cNvSpPr>
            <a:spLocks noGrp="1"/>
          </p:cNvSpPr>
          <p:nvPr>
            <p:ph type="body" sz="half" idx="2"/>
          </p:nvPr>
        </p:nvSpPr>
        <p:spPr>
          <a:xfrm>
            <a:off x="609599" y="1417835"/>
            <a:ext cx="2790182" cy="4623526"/>
          </a:xfrm>
        </p:spPr>
        <p:txBody>
          <a:bodyPr/>
          <a:lstStyle/>
          <a:p>
            <a:r>
              <a:rPr lang="en-US" dirty="0">
                <a:solidFill>
                  <a:srgbClr val="FF0000"/>
                </a:solidFill>
              </a:rPr>
              <a:t>Conclusion :</a:t>
            </a:r>
            <a:r>
              <a:rPr lang="en-US" dirty="0"/>
              <a:t>A few global cities such as London, Paris, and Tokyo have hosted the Olympics multiple times, demonstrating strong logistical capability and international reputation. Repeat hosting is often tied to economic power, historical involvement in the Games, and ability to manage large-scale international events.</a:t>
            </a:r>
          </a:p>
        </p:txBody>
      </p:sp>
    </p:spTree>
    <p:extLst>
      <p:ext uri="{BB962C8B-B14F-4D97-AF65-F5344CB8AC3E}">
        <p14:creationId xmlns:p14="http://schemas.microsoft.com/office/powerpoint/2010/main" val="350987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E32B-3195-FA46-462A-42CD0AC25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1E636-212F-4CEB-C691-D16ED698A318}"/>
              </a:ext>
            </a:extLst>
          </p:cNvPr>
          <p:cNvSpPr>
            <a:spLocks noGrp="1"/>
          </p:cNvSpPr>
          <p:nvPr>
            <p:ph type="title"/>
          </p:nvPr>
        </p:nvSpPr>
        <p:spPr>
          <a:xfrm>
            <a:off x="609599" y="174661"/>
            <a:ext cx="7969322" cy="1027416"/>
          </a:xfrm>
        </p:spPr>
        <p:txBody>
          <a:bodyPr>
            <a:normAutofit/>
          </a:bodyPr>
          <a:lstStyle/>
          <a:p>
            <a:r>
              <a:rPr lang="en-US" dirty="0"/>
              <a:t>How many regions or NOCs participate in each Olympic Games?</a:t>
            </a:r>
            <a:br>
              <a:rPr lang="en-US" dirty="0"/>
            </a:br>
            <a:br>
              <a:rPr lang="en-US" dirty="0"/>
            </a:br>
            <a:endParaRPr lang="en-US" dirty="0"/>
          </a:p>
        </p:txBody>
      </p:sp>
      <p:pic>
        <p:nvPicPr>
          <p:cNvPr id="6" name="Content Placeholder 5">
            <a:extLst>
              <a:ext uri="{FF2B5EF4-FFF2-40B4-BE49-F238E27FC236}">
                <a16:creationId xmlns:a16="http://schemas.microsoft.com/office/drawing/2014/main" id="{5271BB4B-B2E1-88F7-D04A-7DACDFD51C8C}"/>
              </a:ext>
            </a:extLst>
          </p:cNvPr>
          <p:cNvPicPr>
            <a:picLocks noGrp="1" noChangeAspect="1"/>
          </p:cNvPicPr>
          <p:nvPr>
            <p:ph idx="1"/>
          </p:nvPr>
        </p:nvPicPr>
        <p:blipFill>
          <a:blip r:embed="rId2"/>
          <a:stretch>
            <a:fillRect/>
          </a:stretch>
        </p:blipFill>
        <p:spPr>
          <a:xfrm>
            <a:off x="3914454" y="1417834"/>
            <a:ext cx="4619947" cy="2804845"/>
          </a:xfrm>
        </p:spPr>
      </p:pic>
      <p:sp>
        <p:nvSpPr>
          <p:cNvPr id="4" name="Text Placeholder 3">
            <a:extLst>
              <a:ext uri="{FF2B5EF4-FFF2-40B4-BE49-F238E27FC236}">
                <a16:creationId xmlns:a16="http://schemas.microsoft.com/office/drawing/2014/main" id="{614617C9-896F-BFB0-A110-FEC8BBA0C06C}"/>
              </a:ext>
            </a:extLst>
          </p:cNvPr>
          <p:cNvSpPr>
            <a:spLocks noGrp="1"/>
          </p:cNvSpPr>
          <p:nvPr>
            <p:ph type="body" sz="half" idx="2"/>
          </p:nvPr>
        </p:nvSpPr>
        <p:spPr>
          <a:xfrm>
            <a:off x="609599" y="1417835"/>
            <a:ext cx="2790182" cy="4623526"/>
          </a:xfrm>
        </p:spPr>
        <p:txBody>
          <a:bodyPr/>
          <a:lstStyle/>
          <a:p>
            <a:r>
              <a:rPr lang="en-US" dirty="0">
                <a:solidFill>
                  <a:srgbClr val="FF0000"/>
                </a:solidFill>
              </a:rPr>
              <a:t>Conclusion : </a:t>
            </a:r>
            <a:r>
              <a:rPr lang="en-US" dirty="0"/>
              <a:t>The number of participating countries or NOCs has grown steadily, reflecting the Olympics' expansion into a truly global event. More nations now meet qualification standards due to improved sports access, infrastructure, and international cooperation.</a:t>
            </a:r>
          </a:p>
        </p:txBody>
      </p:sp>
    </p:spTree>
    <p:extLst>
      <p:ext uri="{BB962C8B-B14F-4D97-AF65-F5344CB8AC3E}">
        <p14:creationId xmlns:p14="http://schemas.microsoft.com/office/powerpoint/2010/main" val="302786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11AF6-537A-C123-D810-4E5423CD3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EF05B-E4A8-40CF-C3F5-08512C1A831E}"/>
              </a:ext>
            </a:extLst>
          </p:cNvPr>
          <p:cNvSpPr>
            <a:spLocks noGrp="1"/>
          </p:cNvSpPr>
          <p:nvPr>
            <p:ph type="title"/>
          </p:nvPr>
        </p:nvSpPr>
        <p:spPr>
          <a:xfrm>
            <a:off x="609599" y="326186"/>
            <a:ext cx="7969322" cy="680682"/>
          </a:xfrm>
        </p:spPr>
        <p:txBody>
          <a:bodyPr/>
          <a:lstStyle/>
          <a:p>
            <a:r>
              <a:rPr lang="en-US" dirty="0"/>
              <a:t>How has the number of events changed over time?</a:t>
            </a:r>
          </a:p>
        </p:txBody>
      </p:sp>
      <p:pic>
        <p:nvPicPr>
          <p:cNvPr id="6" name="Content Placeholder 5">
            <a:extLst>
              <a:ext uri="{FF2B5EF4-FFF2-40B4-BE49-F238E27FC236}">
                <a16:creationId xmlns:a16="http://schemas.microsoft.com/office/drawing/2014/main" id="{B476D6F0-CE1A-59A4-0B22-532402CFFC8D}"/>
              </a:ext>
            </a:extLst>
          </p:cNvPr>
          <p:cNvPicPr>
            <a:picLocks noGrp="1" noChangeAspect="1"/>
          </p:cNvPicPr>
          <p:nvPr>
            <p:ph idx="1"/>
          </p:nvPr>
        </p:nvPicPr>
        <p:blipFill>
          <a:blip r:embed="rId2"/>
          <a:stretch>
            <a:fillRect/>
          </a:stretch>
        </p:blipFill>
        <p:spPr>
          <a:xfrm>
            <a:off x="3780890" y="1520576"/>
            <a:ext cx="4366517" cy="3376232"/>
          </a:xfrm>
        </p:spPr>
      </p:pic>
      <p:sp>
        <p:nvSpPr>
          <p:cNvPr id="4" name="Text Placeholder 3">
            <a:extLst>
              <a:ext uri="{FF2B5EF4-FFF2-40B4-BE49-F238E27FC236}">
                <a16:creationId xmlns:a16="http://schemas.microsoft.com/office/drawing/2014/main" id="{E232EFDE-484B-F4D1-441B-E76CFD782968}"/>
              </a:ext>
            </a:extLst>
          </p:cNvPr>
          <p:cNvSpPr>
            <a:spLocks noGrp="1"/>
          </p:cNvSpPr>
          <p:nvPr>
            <p:ph type="body" sz="half" idx="2"/>
          </p:nvPr>
        </p:nvSpPr>
        <p:spPr>
          <a:xfrm>
            <a:off x="609599" y="1417835"/>
            <a:ext cx="2790182" cy="4623526"/>
          </a:xfrm>
        </p:spPr>
        <p:txBody>
          <a:bodyPr/>
          <a:lstStyle/>
          <a:p>
            <a:r>
              <a:rPr lang="en-US" dirty="0">
                <a:solidFill>
                  <a:srgbClr val="FF0000"/>
                </a:solidFill>
              </a:rPr>
              <a:t>Conclusion : </a:t>
            </a:r>
            <a:r>
              <a:rPr lang="en-US" dirty="0"/>
              <a:t>The number of Olympic events has grown substantially since the early 20th century. This expansion is a result of the addition of new sports, disciplines, and gender-inclusive formats. It underscores the Olympics’ adaptability and its aim to remain relevant to modern audiences.</a:t>
            </a:r>
          </a:p>
        </p:txBody>
      </p:sp>
    </p:spTree>
    <p:extLst>
      <p:ext uri="{BB962C8B-B14F-4D97-AF65-F5344CB8AC3E}">
        <p14:creationId xmlns:p14="http://schemas.microsoft.com/office/powerpoint/2010/main" val="40802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33A93-F289-B559-9F98-04B081966FA9}"/>
              </a:ext>
            </a:extLst>
          </p:cNvPr>
          <p:cNvPicPr>
            <a:picLocks noChangeAspect="1"/>
          </p:cNvPicPr>
          <p:nvPr/>
        </p:nvPicPr>
        <p:blipFill>
          <a:blip r:embed="rId2"/>
          <a:stretch>
            <a:fillRect/>
          </a:stretch>
        </p:blipFill>
        <p:spPr>
          <a:xfrm>
            <a:off x="0" y="0"/>
            <a:ext cx="9144000" cy="6719299"/>
          </a:xfrm>
          <a:prstGeom prst="rect">
            <a:avLst/>
          </a:prstGeom>
        </p:spPr>
      </p:pic>
    </p:spTree>
    <p:extLst>
      <p:ext uri="{BB962C8B-B14F-4D97-AF65-F5344CB8AC3E}">
        <p14:creationId xmlns:p14="http://schemas.microsoft.com/office/powerpoint/2010/main" val="2642209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8C69-7BF9-EDD8-225E-9AB842DF3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C8A00E-A6B2-5A0D-0BCB-3BF251FE35B9}"/>
              </a:ext>
            </a:extLst>
          </p:cNvPr>
          <p:cNvSpPr>
            <a:spLocks noGrp="1"/>
          </p:cNvSpPr>
          <p:nvPr>
            <p:ph type="title"/>
          </p:nvPr>
        </p:nvSpPr>
        <p:spPr>
          <a:xfrm>
            <a:off x="609599" y="192621"/>
            <a:ext cx="7311776" cy="742327"/>
          </a:xfrm>
        </p:spPr>
        <p:txBody>
          <a:bodyPr/>
          <a:lstStyle/>
          <a:p>
            <a:r>
              <a:rPr lang="en-US" dirty="0"/>
              <a:t>Which countries have the highest number of participants in the Olympics?</a:t>
            </a:r>
          </a:p>
        </p:txBody>
      </p:sp>
      <p:pic>
        <p:nvPicPr>
          <p:cNvPr id="6" name="Content Placeholder 5">
            <a:extLst>
              <a:ext uri="{FF2B5EF4-FFF2-40B4-BE49-F238E27FC236}">
                <a16:creationId xmlns:a16="http://schemas.microsoft.com/office/drawing/2014/main" id="{C0779E00-94EC-4D99-397C-64B6C10C5051}"/>
              </a:ext>
            </a:extLst>
          </p:cNvPr>
          <p:cNvPicPr>
            <a:picLocks noGrp="1" noChangeAspect="1"/>
          </p:cNvPicPr>
          <p:nvPr>
            <p:ph idx="1"/>
          </p:nvPr>
        </p:nvPicPr>
        <p:blipFill>
          <a:blip r:embed="rId2"/>
          <a:stretch>
            <a:fillRect/>
          </a:stretch>
        </p:blipFill>
        <p:spPr>
          <a:xfrm>
            <a:off x="4140485" y="1787704"/>
            <a:ext cx="4130212" cy="3332152"/>
          </a:xfrm>
        </p:spPr>
      </p:pic>
      <p:sp>
        <p:nvSpPr>
          <p:cNvPr id="4" name="Text Placeholder 3">
            <a:extLst>
              <a:ext uri="{FF2B5EF4-FFF2-40B4-BE49-F238E27FC236}">
                <a16:creationId xmlns:a16="http://schemas.microsoft.com/office/drawing/2014/main" id="{01C77185-4E20-F239-162C-12DB90525522}"/>
              </a:ext>
            </a:extLst>
          </p:cNvPr>
          <p:cNvSpPr>
            <a:spLocks noGrp="1"/>
          </p:cNvSpPr>
          <p:nvPr>
            <p:ph type="body" sz="half" idx="2"/>
          </p:nvPr>
        </p:nvSpPr>
        <p:spPr>
          <a:xfrm>
            <a:off x="609599" y="1787703"/>
            <a:ext cx="2790182" cy="4253659"/>
          </a:xfrm>
        </p:spPr>
        <p:txBody>
          <a:bodyPr/>
          <a:lstStyle/>
          <a:p>
            <a:r>
              <a:rPr lang="en-US" dirty="0">
                <a:solidFill>
                  <a:srgbClr val="FF0000"/>
                </a:solidFill>
              </a:rPr>
              <a:t>Conclusion : </a:t>
            </a:r>
            <a:r>
              <a:rPr lang="en-US" dirty="0"/>
              <a:t>Countries like the United States, France, and China consistently send the most athletes. This reflects their large populations, strong sports funding, and extensive national training infrastructure. These countries also benefit from broader qualification across multiple sports categories.</a:t>
            </a:r>
          </a:p>
        </p:txBody>
      </p:sp>
    </p:spTree>
    <p:extLst>
      <p:ext uri="{BB962C8B-B14F-4D97-AF65-F5344CB8AC3E}">
        <p14:creationId xmlns:p14="http://schemas.microsoft.com/office/powerpoint/2010/main" val="1786199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25AF6-BF3A-6928-80A7-C9331933F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7A123-39A2-0BED-8CCD-BDF7886149EC}"/>
              </a:ext>
            </a:extLst>
          </p:cNvPr>
          <p:cNvSpPr>
            <a:spLocks noGrp="1"/>
          </p:cNvSpPr>
          <p:nvPr>
            <p:ph type="title"/>
          </p:nvPr>
        </p:nvSpPr>
        <p:spPr>
          <a:xfrm>
            <a:off x="609599" y="192621"/>
            <a:ext cx="7311776" cy="742327"/>
          </a:xfrm>
        </p:spPr>
        <p:txBody>
          <a:bodyPr/>
          <a:lstStyle/>
          <a:p>
            <a:r>
              <a:rPr lang="en-US" dirty="0"/>
              <a:t>What is the distribution of participants by gender?</a:t>
            </a:r>
          </a:p>
        </p:txBody>
      </p:sp>
      <p:pic>
        <p:nvPicPr>
          <p:cNvPr id="6" name="Content Placeholder 5">
            <a:extLst>
              <a:ext uri="{FF2B5EF4-FFF2-40B4-BE49-F238E27FC236}">
                <a16:creationId xmlns:a16="http://schemas.microsoft.com/office/drawing/2014/main" id="{20DF78A6-14A7-49C1-1E8D-3397F62C354F}"/>
              </a:ext>
            </a:extLst>
          </p:cNvPr>
          <p:cNvPicPr>
            <a:picLocks noGrp="1" noChangeAspect="1"/>
          </p:cNvPicPr>
          <p:nvPr>
            <p:ph idx="1"/>
          </p:nvPr>
        </p:nvPicPr>
        <p:blipFill>
          <a:blip r:embed="rId3"/>
          <a:stretch>
            <a:fillRect/>
          </a:stretch>
        </p:blipFill>
        <p:spPr>
          <a:xfrm>
            <a:off x="3863084" y="1910993"/>
            <a:ext cx="3409446" cy="3213626"/>
          </a:xfrm>
        </p:spPr>
      </p:pic>
      <p:sp>
        <p:nvSpPr>
          <p:cNvPr id="4" name="Text Placeholder 3">
            <a:extLst>
              <a:ext uri="{FF2B5EF4-FFF2-40B4-BE49-F238E27FC236}">
                <a16:creationId xmlns:a16="http://schemas.microsoft.com/office/drawing/2014/main" id="{85A1464B-B9DE-AFAF-8D0B-573C3F5C88E0}"/>
              </a:ext>
            </a:extLst>
          </p:cNvPr>
          <p:cNvSpPr>
            <a:spLocks noGrp="1"/>
          </p:cNvSpPr>
          <p:nvPr>
            <p:ph type="body" sz="half" idx="2"/>
          </p:nvPr>
        </p:nvSpPr>
        <p:spPr>
          <a:xfrm>
            <a:off x="609599" y="1787703"/>
            <a:ext cx="2790182" cy="4253659"/>
          </a:xfrm>
        </p:spPr>
        <p:txBody>
          <a:bodyPr/>
          <a:lstStyle/>
          <a:p>
            <a:r>
              <a:rPr lang="en-US" dirty="0">
                <a:solidFill>
                  <a:srgbClr val="FF0000"/>
                </a:solidFill>
              </a:rPr>
              <a:t>Conclusion : </a:t>
            </a:r>
            <a:r>
              <a:rPr lang="en-US" dirty="0"/>
              <a:t>Historically, male athletes outnumbered females significantly. However, recent Games show a major shift toward gender parity. Initiatives to promote women’s sports globally and policy changes by the IOC have helped achieve near-equal representation in many recent editions.</a:t>
            </a:r>
          </a:p>
        </p:txBody>
      </p:sp>
    </p:spTree>
    <p:extLst>
      <p:ext uri="{BB962C8B-B14F-4D97-AF65-F5344CB8AC3E}">
        <p14:creationId xmlns:p14="http://schemas.microsoft.com/office/powerpoint/2010/main" val="1678616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6532E-4161-FB2F-C833-A08ED6323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944C3-CAE8-F980-A0B2-94762DC7085D}"/>
              </a:ext>
            </a:extLst>
          </p:cNvPr>
          <p:cNvSpPr>
            <a:spLocks noGrp="1"/>
          </p:cNvSpPr>
          <p:nvPr>
            <p:ph type="title"/>
          </p:nvPr>
        </p:nvSpPr>
        <p:spPr>
          <a:xfrm>
            <a:off x="609599" y="285089"/>
            <a:ext cx="7311776" cy="742327"/>
          </a:xfrm>
        </p:spPr>
        <p:txBody>
          <a:bodyPr/>
          <a:lstStyle/>
          <a:p>
            <a:r>
              <a:rPr lang="en-US" dirty="0"/>
              <a:t>Which regions have the highest number of participants in the Olympics?</a:t>
            </a:r>
          </a:p>
        </p:txBody>
      </p:sp>
      <p:pic>
        <p:nvPicPr>
          <p:cNvPr id="6" name="Content Placeholder 5">
            <a:extLst>
              <a:ext uri="{FF2B5EF4-FFF2-40B4-BE49-F238E27FC236}">
                <a16:creationId xmlns:a16="http://schemas.microsoft.com/office/drawing/2014/main" id="{7842075D-3190-26C0-00C1-E6FA04A5FBF0}"/>
              </a:ext>
            </a:extLst>
          </p:cNvPr>
          <p:cNvPicPr>
            <a:picLocks noGrp="1" noChangeAspect="1"/>
          </p:cNvPicPr>
          <p:nvPr>
            <p:ph idx="1"/>
          </p:nvPr>
        </p:nvPicPr>
        <p:blipFill>
          <a:blip r:embed="rId2"/>
          <a:stretch>
            <a:fillRect/>
          </a:stretch>
        </p:blipFill>
        <p:spPr>
          <a:xfrm>
            <a:off x="4172813" y="1787703"/>
            <a:ext cx="3995141" cy="3595955"/>
          </a:xfrm>
        </p:spPr>
      </p:pic>
      <p:sp>
        <p:nvSpPr>
          <p:cNvPr id="4" name="Text Placeholder 3">
            <a:extLst>
              <a:ext uri="{FF2B5EF4-FFF2-40B4-BE49-F238E27FC236}">
                <a16:creationId xmlns:a16="http://schemas.microsoft.com/office/drawing/2014/main" id="{6E226C38-E6C1-2C3F-E0C4-E752B54CF8B1}"/>
              </a:ext>
            </a:extLst>
          </p:cNvPr>
          <p:cNvSpPr>
            <a:spLocks noGrp="1"/>
          </p:cNvSpPr>
          <p:nvPr>
            <p:ph type="body" sz="half" idx="2"/>
          </p:nvPr>
        </p:nvSpPr>
        <p:spPr>
          <a:xfrm>
            <a:off x="609599" y="1787703"/>
            <a:ext cx="2790182" cy="4253659"/>
          </a:xfrm>
        </p:spPr>
        <p:txBody>
          <a:bodyPr/>
          <a:lstStyle/>
          <a:p>
            <a:r>
              <a:rPr lang="en-US" dirty="0">
                <a:solidFill>
                  <a:srgbClr val="FF0000"/>
                </a:solidFill>
              </a:rPr>
              <a:t>Conclusion : </a:t>
            </a:r>
            <a:r>
              <a:rPr lang="en-US" dirty="0"/>
              <a:t>Regions like Europe, North America, and Asia send the highest number of athletes. This pattern aligns with population size, economic development, and investment in Olympic training. Emerging regions are slowly increasing their representation through targeted sports development.</a:t>
            </a:r>
          </a:p>
        </p:txBody>
      </p:sp>
    </p:spTree>
    <p:extLst>
      <p:ext uri="{BB962C8B-B14F-4D97-AF65-F5344CB8AC3E}">
        <p14:creationId xmlns:p14="http://schemas.microsoft.com/office/powerpoint/2010/main" val="320859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BBEAB-4CA5-8A2A-103F-27FE9E348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5E0B4-D637-8442-BFD4-6F74B1F74F46}"/>
              </a:ext>
            </a:extLst>
          </p:cNvPr>
          <p:cNvSpPr>
            <a:spLocks noGrp="1"/>
          </p:cNvSpPr>
          <p:nvPr>
            <p:ph type="title"/>
          </p:nvPr>
        </p:nvSpPr>
        <p:spPr>
          <a:xfrm>
            <a:off x="609599" y="192621"/>
            <a:ext cx="7311776" cy="742327"/>
          </a:xfrm>
        </p:spPr>
        <p:txBody>
          <a:bodyPr/>
          <a:lstStyle/>
          <a:p>
            <a:r>
              <a:rPr lang="en-US" dirty="0"/>
              <a:t>How does the age distribution of participants vary across different games?</a:t>
            </a:r>
          </a:p>
        </p:txBody>
      </p:sp>
      <p:pic>
        <p:nvPicPr>
          <p:cNvPr id="6" name="Content Placeholder 5">
            <a:extLst>
              <a:ext uri="{FF2B5EF4-FFF2-40B4-BE49-F238E27FC236}">
                <a16:creationId xmlns:a16="http://schemas.microsoft.com/office/drawing/2014/main" id="{9086297C-F5BA-474E-039D-FCB7BE3C5810}"/>
              </a:ext>
            </a:extLst>
          </p:cNvPr>
          <p:cNvPicPr>
            <a:picLocks noGrp="1" noChangeAspect="1"/>
          </p:cNvPicPr>
          <p:nvPr>
            <p:ph idx="1"/>
          </p:nvPr>
        </p:nvPicPr>
        <p:blipFill>
          <a:blip r:embed="rId2"/>
          <a:stretch>
            <a:fillRect/>
          </a:stretch>
        </p:blipFill>
        <p:spPr>
          <a:xfrm>
            <a:off x="3928788" y="1787704"/>
            <a:ext cx="3934374" cy="3298810"/>
          </a:xfrm>
        </p:spPr>
      </p:pic>
      <p:sp>
        <p:nvSpPr>
          <p:cNvPr id="4" name="Text Placeholder 3">
            <a:extLst>
              <a:ext uri="{FF2B5EF4-FFF2-40B4-BE49-F238E27FC236}">
                <a16:creationId xmlns:a16="http://schemas.microsoft.com/office/drawing/2014/main" id="{A8489E9F-AF4A-477F-A8D3-EF30B5357EF1}"/>
              </a:ext>
            </a:extLst>
          </p:cNvPr>
          <p:cNvSpPr>
            <a:spLocks noGrp="1"/>
          </p:cNvSpPr>
          <p:nvPr>
            <p:ph type="body" sz="half" idx="2"/>
          </p:nvPr>
        </p:nvSpPr>
        <p:spPr>
          <a:xfrm>
            <a:off x="609599" y="1787703"/>
            <a:ext cx="2790182" cy="4253659"/>
          </a:xfrm>
        </p:spPr>
        <p:txBody>
          <a:bodyPr/>
          <a:lstStyle/>
          <a:p>
            <a:r>
              <a:rPr lang="en-US" dirty="0">
                <a:solidFill>
                  <a:srgbClr val="FF0000"/>
                </a:solidFill>
              </a:rPr>
              <a:t>Conclusion : </a:t>
            </a:r>
            <a:r>
              <a:rPr lang="en-US" dirty="0"/>
              <a:t>Most Olympic athletes fall within the 20–30 age range, which is typically the physical peak for elite competition. Age trends vary slightly by sport, with gymnastics skewing younger and endurance sports featuring older athletes, highlighting diverse physical demands across events.</a:t>
            </a:r>
          </a:p>
        </p:txBody>
      </p:sp>
    </p:spTree>
    <p:extLst>
      <p:ext uri="{BB962C8B-B14F-4D97-AF65-F5344CB8AC3E}">
        <p14:creationId xmlns:p14="http://schemas.microsoft.com/office/powerpoint/2010/main" val="37265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5650"/>
          </a:xfrm>
        </p:spPr>
        <p:txBody>
          <a:bodyPr>
            <a:normAutofit fontScale="90000"/>
          </a:bodyPr>
          <a:lstStyle/>
          <a:p>
            <a:r>
              <a:rPr dirty="0">
                <a:solidFill>
                  <a:schemeClr val="tx2"/>
                </a:solidFill>
              </a:rPr>
              <a:t>Olympic Dashboard Insights Overview</a:t>
            </a:r>
          </a:p>
        </p:txBody>
      </p:sp>
      <p:sp>
        <p:nvSpPr>
          <p:cNvPr id="3" name="Content Placeholder 2"/>
          <p:cNvSpPr>
            <a:spLocks noGrp="1"/>
          </p:cNvSpPr>
          <p:nvPr>
            <p:ph idx="1"/>
          </p:nvPr>
        </p:nvSpPr>
        <p:spPr>
          <a:xfrm>
            <a:off x="457200" y="760288"/>
            <a:ext cx="8229600" cy="5712431"/>
          </a:xfrm>
        </p:spPr>
        <p:txBody>
          <a:bodyPr>
            <a:noAutofit/>
          </a:bodyPr>
          <a:lstStyle/>
          <a:p>
            <a:r>
              <a:rPr sz="1100" dirty="0">
                <a:solidFill>
                  <a:srgbClr val="0070C0"/>
                </a:solidFill>
              </a:rPr>
              <a:t>Valuable Insights</a:t>
            </a:r>
          </a:p>
          <a:p>
            <a:r>
              <a:rPr sz="1100" dirty="0"/>
              <a:t>The Power BI dashboard built on the Olympic dataset provides valuable insights into global sports participation and medal performance. It highlights athlete contributions, top-performing countries, and sport-specific medal trends, enabling stakeholders to understand regional strengths, medal efficiency, and historical performance across different Olympic editions.</a:t>
            </a:r>
          </a:p>
          <a:p>
            <a:endParaRPr sz="1100" dirty="0"/>
          </a:p>
          <a:p>
            <a:r>
              <a:rPr sz="1100" dirty="0">
                <a:solidFill>
                  <a:srgbClr val="0070C0"/>
                </a:solidFill>
              </a:rPr>
              <a:t>Improvement Focus</a:t>
            </a:r>
          </a:p>
          <a:p>
            <a:r>
              <a:rPr sz="1100" dirty="0"/>
              <a:t>The dashboard reveals areas for refinement, such as incomplete athlete details and inconsistencies in city-event mappings. These insights help improve data accuracy and promote cleaner reporting. Enhancing data granularity and completeness would empower deeper, more reliable analysis across all dimensions.</a:t>
            </a:r>
          </a:p>
          <a:p>
            <a:endParaRPr sz="1100" dirty="0"/>
          </a:p>
          <a:p>
            <a:r>
              <a:rPr sz="1100" dirty="0">
                <a:solidFill>
                  <a:srgbClr val="0070C0"/>
                </a:solidFill>
              </a:rPr>
              <a:t>Evaluation of Effectiveness</a:t>
            </a:r>
          </a:p>
          <a:p>
            <a:r>
              <a:rPr sz="1100" dirty="0"/>
              <a:t>The dashboard evaluates the effectiveness of regional participation, medal-to-athlete ratios, and country-wise performance. By comparing medals against sports and athlete count, it helps measure competitive efficiency, spotlighting the impact of strategic investments in certain disciplines and seasons.</a:t>
            </a:r>
          </a:p>
          <a:p>
            <a:endParaRPr sz="1100" dirty="0"/>
          </a:p>
          <a:p>
            <a:r>
              <a:rPr sz="1100" dirty="0">
                <a:solidFill>
                  <a:srgbClr val="0070C0"/>
                </a:solidFill>
              </a:rPr>
              <a:t>Trend Identification</a:t>
            </a:r>
          </a:p>
          <a:p>
            <a:r>
              <a:rPr sz="1100" dirty="0"/>
              <a:t>Using historical participation and medal data, the dashboard identifies trends across countries, sports, and decades. It captures rising gender balance, shifting sport popularity, and host city repetition. Such trend visibility aids planning for national committees and sponsors looking to optimize future participation.</a:t>
            </a:r>
          </a:p>
          <a:p>
            <a:endParaRPr sz="1100" dirty="0"/>
          </a:p>
          <a:p>
            <a:r>
              <a:rPr sz="1100" dirty="0">
                <a:solidFill>
                  <a:srgbClr val="0070C0"/>
                </a:solidFill>
              </a:rPr>
              <a:t>Comprehensive Understanding</a:t>
            </a:r>
          </a:p>
          <a:p>
            <a:r>
              <a:rPr sz="1100" dirty="0"/>
              <a:t>This Power BI report unifies athlete demographics, sports, medals, and geography into one platform. It offers a holistic view of Olympic evolution, making it easier for analysts, educators, or policymakers to study athlete development, country-wise trends, and sport-level dynamics with clarity and precision.</a:t>
            </a:r>
          </a:p>
          <a:p>
            <a:pPr marL="0" indent="0">
              <a:buNone/>
            </a:pPr>
            <a:endParaRPr sz="1000" dirty="0"/>
          </a:p>
        </p:txBody>
      </p:sp>
      <p:pic>
        <p:nvPicPr>
          <p:cNvPr id="4" name="Audio 3">
            <a:hlinkClick r:id="" action="ppaction://media"/>
            <a:extLst>
              <a:ext uri="{FF2B5EF4-FFF2-40B4-BE49-F238E27FC236}">
                <a16:creationId xmlns:a16="http://schemas.microsoft.com/office/drawing/2014/main" id="{E913B3FF-D70D-FE12-58F1-1675C106E2F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31250" t="-108203" r="-231250" b="-108203"/>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921"/>
    </mc:Choice>
    <mc:Fallback xmlns="">
      <p:transition spd="slow" advTm="23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D461A-E773-54FE-0B36-7F9C37E165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BF433E-462E-2F45-F4B2-744E155127D6}"/>
              </a:ext>
            </a:extLst>
          </p:cNvPr>
          <p:cNvSpPr>
            <a:spLocks noGrp="1"/>
          </p:cNvSpPr>
          <p:nvPr>
            <p:ph type="title"/>
          </p:nvPr>
        </p:nvSpPr>
        <p:spPr>
          <a:xfrm>
            <a:off x="609599" y="192621"/>
            <a:ext cx="7311776" cy="742327"/>
          </a:xfrm>
        </p:spPr>
        <p:txBody>
          <a:bodyPr/>
          <a:lstStyle/>
          <a:p>
            <a:r>
              <a:rPr lang="en-US" dirty="0"/>
              <a:t>How has the participation in each sport evolved over time?</a:t>
            </a:r>
          </a:p>
        </p:txBody>
      </p:sp>
      <p:pic>
        <p:nvPicPr>
          <p:cNvPr id="6" name="Content Placeholder 5">
            <a:extLst>
              <a:ext uri="{FF2B5EF4-FFF2-40B4-BE49-F238E27FC236}">
                <a16:creationId xmlns:a16="http://schemas.microsoft.com/office/drawing/2014/main" id="{121ADADA-1938-029E-1A42-73F49E077B6B}"/>
              </a:ext>
            </a:extLst>
          </p:cNvPr>
          <p:cNvPicPr>
            <a:picLocks noGrp="1" noChangeAspect="1"/>
          </p:cNvPicPr>
          <p:nvPr>
            <p:ph idx="1"/>
          </p:nvPr>
        </p:nvPicPr>
        <p:blipFill>
          <a:blip r:embed="rId2"/>
          <a:stretch>
            <a:fillRect/>
          </a:stretch>
        </p:blipFill>
        <p:spPr>
          <a:xfrm>
            <a:off x="3571875" y="1787703"/>
            <a:ext cx="4648200" cy="3303351"/>
          </a:xfrm>
        </p:spPr>
      </p:pic>
      <p:sp>
        <p:nvSpPr>
          <p:cNvPr id="4" name="Text Placeholder 3">
            <a:extLst>
              <a:ext uri="{FF2B5EF4-FFF2-40B4-BE49-F238E27FC236}">
                <a16:creationId xmlns:a16="http://schemas.microsoft.com/office/drawing/2014/main" id="{5CA17291-19FF-56DD-108D-499C4D41A997}"/>
              </a:ext>
            </a:extLst>
          </p:cNvPr>
          <p:cNvSpPr>
            <a:spLocks noGrp="1"/>
          </p:cNvSpPr>
          <p:nvPr>
            <p:ph type="body" sz="half" idx="2"/>
          </p:nvPr>
        </p:nvSpPr>
        <p:spPr>
          <a:xfrm>
            <a:off x="609599" y="1787703"/>
            <a:ext cx="2790182" cy="4253659"/>
          </a:xfrm>
        </p:spPr>
        <p:txBody>
          <a:bodyPr/>
          <a:lstStyle/>
          <a:p>
            <a:r>
              <a:rPr lang="en-US" dirty="0">
                <a:solidFill>
                  <a:srgbClr val="FF0000"/>
                </a:solidFill>
              </a:rPr>
              <a:t>Conclusion : </a:t>
            </a:r>
            <a:r>
              <a:rPr lang="en-US" dirty="0"/>
              <a:t>Athlete participation has grown steadily across most sports over time. This trend signifies increased global inclusion, sports development programs, and improved access to training and qualification pathways, especially in developing regions. New sports have also helped diversify athlete representation.</a:t>
            </a:r>
          </a:p>
        </p:txBody>
      </p:sp>
    </p:spTree>
    <p:extLst>
      <p:ext uri="{BB962C8B-B14F-4D97-AF65-F5344CB8AC3E}">
        <p14:creationId xmlns:p14="http://schemas.microsoft.com/office/powerpoint/2010/main" val="355663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860E4-B56E-F4E7-D6B0-8183A65062C2}"/>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1561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3684-5755-3097-40F2-C9D15D300EA4}"/>
              </a:ext>
            </a:extLst>
          </p:cNvPr>
          <p:cNvSpPr>
            <a:spLocks noGrp="1"/>
          </p:cNvSpPr>
          <p:nvPr>
            <p:ph type="title"/>
          </p:nvPr>
        </p:nvSpPr>
        <p:spPr>
          <a:xfrm>
            <a:off x="688368" y="-976045"/>
            <a:ext cx="7017249" cy="1890445"/>
          </a:xfrm>
        </p:spPr>
        <p:txBody>
          <a:bodyPr/>
          <a:lstStyle/>
          <a:p>
            <a:r>
              <a:rPr lang="en-US" dirty="0"/>
              <a:t>Which countries have the highest number of gold medals?</a:t>
            </a:r>
          </a:p>
        </p:txBody>
      </p:sp>
      <p:pic>
        <p:nvPicPr>
          <p:cNvPr id="6" name="Content Placeholder 5">
            <a:extLst>
              <a:ext uri="{FF2B5EF4-FFF2-40B4-BE49-F238E27FC236}">
                <a16:creationId xmlns:a16="http://schemas.microsoft.com/office/drawing/2014/main" id="{8963AFBC-3B2F-C6E7-3E5C-114926DC09A7}"/>
              </a:ext>
            </a:extLst>
          </p:cNvPr>
          <p:cNvPicPr>
            <a:picLocks noGrp="1" noChangeAspect="1"/>
          </p:cNvPicPr>
          <p:nvPr>
            <p:ph idx="1"/>
          </p:nvPr>
        </p:nvPicPr>
        <p:blipFill>
          <a:blip r:embed="rId2"/>
          <a:stretch>
            <a:fillRect/>
          </a:stretch>
        </p:blipFill>
        <p:spPr>
          <a:xfrm>
            <a:off x="3881134" y="1582220"/>
            <a:ext cx="4344006" cy="3427309"/>
          </a:xfrm>
        </p:spPr>
      </p:pic>
      <p:sp>
        <p:nvSpPr>
          <p:cNvPr id="4" name="Text Placeholder 3">
            <a:extLst>
              <a:ext uri="{FF2B5EF4-FFF2-40B4-BE49-F238E27FC236}">
                <a16:creationId xmlns:a16="http://schemas.microsoft.com/office/drawing/2014/main" id="{0136BEF0-B100-022F-56B9-35EE33BCD47A}"/>
              </a:ext>
            </a:extLst>
          </p:cNvPr>
          <p:cNvSpPr>
            <a:spLocks noGrp="1"/>
          </p:cNvSpPr>
          <p:nvPr>
            <p:ph type="body" sz="half" idx="2"/>
          </p:nvPr>
        </p:nvSpPr>
        <p:spPr>
          <a:xfrm>
            <a:off x="609599" y="1500026"/>
            <a:ext cx="2790182" cy="4541335"/>
          </a:xfrm>
        </p:spPr>
        <p:txBody>
          <a:bodyPr/>
          <a:lstStyle/>
          <a:p>
            <a:r>
              <a:rPr lang="en-US" dirty="0">
                <a:solidFill>
                  <a:srgbClr val="FF0000"/>
                </a:solidFill>
              </a:rPr>
              <a:t>Conclusion : </a:t>
            </a:r>
            <a:r>
              <a:rPr lang="en-US" dirty="0"/>
              <a:t>A small group of nations consistently dominate gold medal counts, including the USA, China, and Russia. These countries typically invest heavily in sports science, athlete development, and Olympic preparation, resulting in high-performance outcomes across multiple Games.</a:t>
            </a:r>
          </a:p>
        </p:txBody>
      </p:sp>
    </p:spTree>
    <p:extLst>
      <p:ext uri="{BB962C8B-B14F-4D97-AF65-F5344CB8AC3E}">
        <p14:creationId xmlns:p14="http://schemas.microsoft.com/office/powerpoint/2010/main" val="203316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77209-1EA4-B506-8634-6F3EA0D94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6E5DD-53F6-6C57-727F-76D849B631D9}"/>
              </a:ext>
            </a:extLst>
          </p:cNvPr>
          <p:cNvSpPr>
            <a:spLocks noGrp="1"/>
          </p:cNvSpPr>
          <p:nvPr>
            <p:ph type="title"/>
          </p:nvPr>
        </p:nvSpPr>
        <p:spPr>
          <a:xfrm>
            <a:off x="688368" y="-976045"/>
            <a:ext cx="7048071" cy="1890445"/>
          </a:xfrm>
        </p:spPr>
        <p:txBody>
          <a:bodyPr/>
          <a:lstStyle/>
          <a:p>
            <a:r>
              <a:rPr lang="en-US" dirty="0"/>
              <a:t>How many medals have been awarded in each Olympics?</a:t>
            </a:r>
          </a:p>
        </p:txBody>
      </p:sp>
      <p:pic>
        <p:nvPicPr>
          <p:cNvPr id="6" name="Content Placeholder 5">
            <a:extLst>
              <a:ext uri="{FF2B5EF4-FFF2-40B4-BE49-F238E27FC236}">
                <a16:creationId xmlns:a16="http://schemas.microsoft.com/office/drawing/2014/main" id="{E0A95D36-D05C-9B8F-3ECD-A8523C1D6EF8}"/>
              </a:ext>
            </a:extLst>
          </p:cNvPr>
          <p:cNvPicPr>
            <a:picLocks noGrp="1" noChangeAspect="1"/>
          </p:cNvPicPr>
          <p:nvPr>
            <p:ph idx="1"/>
          </p:nvPr>
        </p:nvPicPr>
        <p:blipFill>
          <a:blip r:embed="rId2"/>
          <a:stretch>
            <a:fillRect/>
          </a:stretch>
        </p:blipFill>
        <p:spPr>
          <a:xfrm>
            <a:off x="3952582" y="1633592"/>
            <a:ext cx="4201111" cy="3390228"/>
          </a:xfrm>
        </p:spPr>
      </p:pic>
      <p:sp>
        <p:nvSpPr>
          <p:cNvPr id="4" name="Text Placeholder 3">
            <a:extLst>
              <a:ext uri="{FF2B5EF4-FFF2-40B4-BE49-F238E27FC236}">
                <a16:creationId xmlns:a16="http://schemas.microsoft.com/office/drawing/2014/main" id="{57CE8E04-3A3A-9522-24A6-10FDA84FD331}"/>
              </a:ext>
            </a:extLst>
          </p:cNvPr>
          <p:cNvSpPr>
            <a:spLocks noGrp="1"/>
          </p:cNvSpPr>
          <p:nvPr>
            <p:ph type="body" sz="half" idx="2"/>
          </p:nvPr>
        </p:nvSpPr>
        <p:spPr>
          <a:xfrm>
            <a:off x="609599" y="1500026"/>
            <a:ext cx="2790182" cy="4541335"/>
          </a:xfrm>
        </p:spPr>
        <p:txBody>
          <a:bodyPr/>
          <a:lstStyle/>
          <a:p>
            <a:r>
              <a:rPr lang="en-US" dirty="0">
                <a:solidFill>
                  <a:srgbClr val="FF0000"/>
                </a:solidFill>
              </a:rPr>
              <a:t>Conclusion : </a:t>
            </a:r>
            <a:r>
              <a:rPr lang="en-US" dirty="0"/>
              <a:t>The number of medals awarded has increased over time, closely linked to the rise in Olympic events and participants. More inclusive Games and the addition of new disciplines have expanded medal opportunities for athletes and nations alike.</a:t>
            </a:r>
          </a:p>
        </p:txBody>
      </p:sp>
    </p:spTree>
    <p:extLst>
      <p:ext uri="{BB962C8B-B14F-4D97-AF65-F5344CB8AC3E}">
        <p14:creationId xmlns:p14="http://schemas.microsoft.com/office/powerpoint/2010/main" val="392606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3F30F-4399-7407-3D9F-A347233BE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7CF20-028C-5E16-D851-39BBB3A86858}"/>
              </a:ext>
            </a:extLst>
          </p:cNvPr>
          <p:cNvSpPr>
            <a:spLocks noGrp="1"/>
          </p:cNvSpPr>
          <p:nvPr>
            <p:ph type="title"/>
          </p:nvPr>
        </p:nvSpPr>
        <p:spPr>
          <a:xfrm>
            <a:off x="688368" y="-976045"/>
            <a:ext cx="7140539" cy="1890445"/>
          </a:xfrm>
        </p:spPr>
        <p:txBody>
          <a:bodyPr/>
          <a:lstStyle/>
          <a:p>
            <a:r>
              <a:rPr lang="en-US" dirty="0"/>
              <a:t>How does the medal distribution vary across different sports?</a:t>
            </a:r>
          </a:p>
        </p:txBody>
      </p:sp>
      <p:pic>
        <p:nvPicPr>
          <p:cNvPr id="6" name="Content Placeholder 5">
            <a:extLst>
              <a:ext uri="{FF2B5EF4-FFF2-40B4-BE49-F238E27FC236}">
                <a16:creationId xmlns:a16="http://schemas.microsoft.com/office/drawing/2014/main" id="{EFA5774F-B4A9-3673-A28B-9DA325A85B4D}"/>
              </a:ext>
            </a:extLst>
          </p:cNvPr>
          <p:cNvPicPr>
            <a:picLocks noGrp="1" noChangeAspect="1"/>
          </p:cNvPicPr>
          <p:nvPr>
            <p:ph idx="1"/>
          </p:nvPr>
        </p:nvPicPr>
        <p:blipFill>
          <a:blip r:embed="rId2"/>
          <a:stretch>
            <a:fillRect/>
          </a:stretch>
        </p:blipFill>
        <p:spPr>
          <a:xfrm>
            <a:off x="3814450" y="1571946"/>
            <a:ext cx="4477375" cy="3418530"/>
          </a:xfrm>
        </p:spPr>
      </p:pic>
      <p:sp>
        <p:nvSpPr>
          <p:cNvPr id="4" name="Text Placeholder 3">
            <a:extLst>
              <a:ext uri="{FF2B5EF4-FFF2-40B4-BE49-F238E27FC236}">
                <a16:creationId xmlns:a16="http://schemas.microsoft.com/office/drawing/2014/main" id="{49E7D9D4-CE53-73AC-6A00-582727210613}"/>
              </a:ext>
            </a:extLst>
          </p:cNvPr>
          <p:cNvSpPr>
            <a:spLocks noGrp="1"/>
          </p:cNvSpPr>
          <p:nvPr>
            <p:ph type="body" sz="half" idx="2"/>
          </p:nvPr>
        </p:nvSpPr>
        <p:spPr>
          <a:xfrm>
            <a:off x="609599" y="1500026"/>
            <a:ext cx="2790182" cy="4541335"/>
          </a:xfrm>
        </p:spPr>
        <p:txBody>
          <a:bodyPr/>
          <a:lstStyle/>
          <a:p>
            <a:r>
              <a:rPr lang="en-US" dirty="0">
                <a:solidFill>
                  <a:srgbClr val="FF0000"/>
                </a:solidFill>
              </a:rPr>
              <a:t>Conclusion </a:t>
            </a:r>
            <a:r>
              <a:rPr lang="en-US" dirty="0"/>
              <a:t>: Sports such as Athletics, Swimming, and Gymnastics yield the highest number of medals due to their large number of events. These core Olympic sports attract global attention and offer numerous medal opportunities across various individual and team disciplines.</a:t>
            </a:r>
          </a:p>
        </p:txBody>
      </p:sp>
    </p:spTree>
    <p:extLst>
      <p:ext uri="{BB962C8B-B14F-4D97-AF65-F5344CB8AC3E}">
        <p14:creationId xmlns:p14="http://schemas.microsoft.com/office/powerpoint/2010/main" val="160625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34D0-1F0B-D925-1E94-CE4E78148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A40AD-3F4A-DEB3-A89D-2603109AACBF}"/>
              </a:ext>
            </a:extLst>
          </p:cNvPr>
          <p:cNvSpPr>
            <a:spLocks noGrp="1"/>
          </p:cNvSpPr>
          <p:nvPr>
            <p:ph type="title"/>
          </p:nvPr>
        </p:nvSpPr>
        <p:spPr>
          <a:xfrm>
            <a:off x="698643" y="-976046"/>
            <a:ext cx="6688476" cy="2126751"/>
          </a:xfrm>
        </p:spPr>
        <p:txBody>
          <a:bodyPr/>
          <a:lstStyle/>
          <a:p>
            <a:r>
              <a:rPr lang="en-US" dirty="0"/>
              <a:t>What is the distribution of medals among different regions?</a:t>
            </a:r>
          </a:p>
        </p:txBody>
      </p:sp>
      <p:pic>
        <p:nvPicPr>
          <p:cNvPr id="6" name="Content Placeholder 5">
            <a:extLst>
              <a:ext uri="{FF2B5EF4-FFF2-40B4-BE49-F238E27FC236}">
                <a16:creationId xmlns:a16="http://schemas.microsoft.com/office/drawing/2014/main" id="{6F7B44EC-3188-A0C2-7FA4-1945F21E17FF}"/>
              </a:ext>
            </a:extLst>
          </p:cNvPr>
          <p:cNvPicPr>
            <a:picLocks noGrp="1" noChangeAspect="1"/>
          </p:cNvPicPr>
          <p:nvPr>
            <p:ph idx="1"/>
          </p:nvPr>
        </p:nvPicPr>
        <p:blipFill>
          <a:blip r:embed="rId2"/>
          <a:stretch>
            <a:fillRect/>
          </a:stretch>
        </p:blipFill>
        <p:spPr>
          <a:xfrm>
            <a:off x="3971634" y="1500027"/>
            <a:ext cx="4163006" cy="3438056"/>
          </a:xfrm>
        </p:spPr>
      </p:pic>
      <p:sp>
        <p:nvSpPr>
          <p:cNvPr id="4" name="Text Placeholder 3">
            <a:extLst>
              <a:ext uri="{FF2B5EF4-FFF2-40B4-BE49-F238E27FC236}">
                <a16:creationId xmlns:a16="http://schemas.microsoft.com/office/drawing/2014/main" id="{DAC8D0F6-E243-4D95-6C30-2A63C8A4A2AA}"/>
              </a:ext>
            </a:extLst>
          </p:cNvPr>
          <p:cNvSpPr>
            <a:spLocks noGrp="1"/>
          </p:cNvSpPr>
          <p:nvPr>
            <p:ph type="body" sz="half" idx="2"/>
          </p:nvPr>
        </p:nvSpPr>
        <p:spPr>
          <a:xfrm>
            <a:off x="609599" y="1500026"/>
            <a:ext cx="2790182" cy="4541335"/>
          </a:xfrm>
        </p:spPr>
        <p:txBody>
          <a:bodyPr/>
          <a:lstStyle/>
          <a:p>
            <a:r>
              <a:rPr lang="en-US" dirty="0">
                <a:solidFill>
                  <a:srgbClr val="FF0000"/>
                </a:solidFill>
              </a:rPr>
              <a:t>Conclusion </a:t>
            </a:r>
            <a:r>
              <a:rPr lang="en-US" dirty="0"/>
              <a:t>: Medals remain concentrated in regions with long-standing Olympic traditions, such as Europe and North America. However, countries from Asia and South America have increasingly broken into the medal tally, signaling a shift toward greater regional competitiveness in global sports.</a:t>
            </a:r>
          </a:p>
          <a:p>
            <a:endParaRPr lang="en-US" dirty="0"/>
          </a:p>
        </p:txBody>
      </p:sp>
    </p:spTree>
    <p:extLst>
      <p:ext uri="{BB962C8B-B14F-4D97-AF65-F5344CB8AC3E}">
        <p14:creationId xmlns:p14="http://schemas.microsoft.com/office/powerpoint/2010/main" val="374386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11554-538D-AD71-A57A-F650C445FA1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30386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8B19-9A89-55ED-27EE-C9FDAFB87675}"/>
              </a:ext>
            </a:extLst>
          </p:cNvPr>
          <p:cNvSpPr>
            <a:spLocks noGrp="1"/>
          </p:cNvSpPr>
          <p:nvPr>
            <p:ph type="title"/>
          </p:nvPr>
        </p:nvSpPr>
        <p:spPr>
          <a:xfrm>
            <a:off x="609599" y="318500"/>
            <a:ext cx="7537808" cy="667820"/>
          </a:xfrm>
        </p:spPr>
        <p:txBody>
          <a:bodyPr>
            <a:normAutofit fontScale="90000"/>
          </a:bodyPr>
          <a:lstStyle/>
          <a:p>
            <a:r>
              <a:rPr lang="en-US" dirty="0"/>
              <a:t>Which sports have the highest number of events in the Olympics?</a:t>
            </a:r>
          </a:p>
        </p:txBody>
      </p:sp>
      <p:pic>
        <p:nvPicPr>
          <p:cNvPr id="6" name="Content Placeholder 5">
            <a:extLst>
              <a:ext uri="{FF2B5EF4-FFF2-40B4-BE49-F238E27FC236}">
                <a16:creationId xmlns:a16="http://schemas.microsoft.com/office/drawing/2014/main" id="{43B514CA-4302-537B-878D-57B31E864AE2}"/>
              </a:ext>
            </a:extLst>
          </p:cNvPr>
          <p:cNvPicPr>
            <a:picLocks noGrp="1" noChangeAspect="1"/>
          </p:cNvPicPr>
          <p:nvPr>
            <p:ph idx="1"/>
          </p:nvPr>
        </p:nvPicPr>
        <p:blipFill>
          <a:blip r:embed="rId2"/>
          <a:stretch>
            <a:fillRect/>
          </a:stretch>
        </p:blipFill>
        <p:spPr>
          <a:xfrm>
            <a:off x="3735074" y="1684963"/>
            <a:ext cx="4496427" cy="3554774"/>
          </a:xfrm>
        </p:spPr>
      </p:pic>
      <p:sp>
        <p:nvSpPr>
          <p:cNvPr id="4" name="Text Placeholder 3">
            <a:extLst>
              <a:ext uri="{FF2B5EF4-FFF2-40B4-BE49-F238E27FC236}">
                <a16:creationId xmlns:a16="http://schemas.microsoft.com/office/drawing/2014/main" id="{2B4BABC5-F96C-3DB1-B4C7-8C81BF91017C}"/>
              </a:ext>
            </a:extLst>
          </p:cNvPr>
          <p:cNvSpPr>
            <a:spLocks noGrp="1"/>
          </p:cNvSpPr>
          <p:nvPr>
            <p:ph type="body" sz="half" idx="2"/>
          </p:nvPr>
        </p:nvSpPr>
        <p:spPr>
          <a:xfrm>
            <a:off x="609599" y="1684962"/>
            <a:ext cx="2790182" cy="4356399"/>
          </a:xfrm>
        </p:spPr>
        <p:txBody>
          <a:bodyPr/>
          <a:lstStyle/>
          <a:p>
            <a:r>
              <a:rPr lang="en-US" dirty="0">
                <a:solidFill>
                  <a:srgbClr val="FF0000"/>
                </a:solidFill>
              </a:rPr>
              <a:t>Conclusion : </a:t>
            </a:r>
            <a:r>
              <a:rPr lang="en-US" dirty="0"/>
              <a:t>Some sports such as Athletics, Swimming, and Gymnastics have significantly more events than others. This reflects both historical importance and a diverse range of sub-disciplines within these sports, allowing more athletes and countries to compete in different formats.</a:t>
            </a:r>
          </a:p>
        </p:txBody>
      </p:sp>
    </p:spTree>
    <p:extLst>
      <p:ext uri="{BB962C8B-B14F-4D97-AF65-F5344CB8AC3E}">
        <p14:creationId xmlns:p14="http://schemas.microsoft.com/office/powerpoint/2010/main" val="116750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106D4-6D30-08E3-E668-729CC0A78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24E95-313C-347F-6EFB-382017BC329F}"/>
              </a:ext>
            </a:extLst>
          </p:cNvPr>
          <p:cNvSpPr>
            <a:spLocks noGrp="1"/>
          </p:cNvSpPr>
          <p:nvPr>
            <p:ph type="title"/>
          </p:nvPr>
        </p:nvSpPr>
        <p:spPr>
          <a:xfrm>
            <a:off x="609599" y="318500"/>
            <a:ext cx="7537808" cy="667820"/>
          </a:xfrm>
        </p:spPr>
        <p:txBody>
          <a:bodyPr>
            <a:normAutofit fontScale="90000"/>
          </a:bodyPr>
          <a:lstStyle/>
          <a:p>
            <a:r>
              <a:rPr lang="en-US" dirty="0"/>
              <a:t>What is the distribution of events by gender (Men, Women, Mixed)?</a:t>
            </a:r>
          </a:p>
        </p:txBody>
      </p:sp>
      <p:pic>
        <p:nvPicPr>
          <p:cNvPr id="6" name="Content Placeholder 5">
            <a:extLst>
              <a:ext uri="{FF2B5EF4-FFF2-40B4-BE49-F238E27FC236}">
                <a16:creationId xmlns:a16="http://schemas.microsoft.com/office/drawing/2014/main" id="{C6B77E09-4BA3-FAE6-ED80-1CC7AAAD8610}"/>
              </a:ext>
            </a:extLst>
          </p:cNvPr>
          <p:cNvPicPr>
            <a:picLocks noGrp="1" noChangeAspect="1"/>
          </p:cNvPicPr>
          <p:nvPr>
            <p:ph idx="1"/>
          </p:nvPr>
        </p:nvPicPr>
        <p:blipFill>
          <a:blip r:embed="rId2"/>
          <a:stretch>
            <a:fillRect/>
          </a:stretch>
        </p:blipFill>
        <p:spPr>
          <a:xfrm>
            <a:off x="3968469" y="1756882"/>
            <a:ext cx="4029637" cy="3041150"/>
          </a:xfrm>
        </p:spPr>
      </p:pic>
      <p:sp>
        <p:nvSpPr>
          <p:cNvPr id="4" name="Text Placeholder 3">
            <a:extLst>
              <a:ext uri="{FF2B5EF4-FFF2-40B4-BE49-F238E27FC236}">
                <a16:creationId xmlns:a16="http://schemas.microsoft.com/office/drawing/2014/main" id="{D65CCEA5-67E1-97A5-B418-17A56C58799E}"/>
              </a:ext>
            </a:extLst>
          </p:cNvPr>
          <p:cNvSpPr>
            <a:spLocks noGrp="1"/>
          </p:cNvSpPr>
          <p:nvPr>
            <p:ph type="body" sz="half" idx="2"/>
          </p:nvPr>
        </p:nvSpPr>
        <p:spPr>
          <a:xfrm>
            <a:off x="609599" y="1684962"/>
            <a:ext cx="2790182" cy="4356399"/>
          </a:xfrm>
        </p:spPr>
        <p:txBody>
          <a:bodyPr/>
          <a:lstStyle/>
          <a:p>
            <a:r>
              <a:rPr lang="en-US" dirty="0">
                <a:solidFill>
                  <a:srgbClr val="FF0000"/>
                </a:solidFill>
              </a:rPr>
              <a:t>Conclusion </a:t>
            </a:r>
            <a:r>
              <a:rPr lang="en-US" dirty="0"/>
              <a:t>: There has been a notable shift toward gender balance in Olympic events. While men dominated historically, recent Games have introduced more women’s and mixed events, showing the IOC’s commitment to promoting equality and inclusivity across sports disciplines.</a:t>
            </a:r>
          </a:p>
        </p:txBody>
      </p:sp>
    </p:spTree>
    <p:extLst>
      <p:ext uri="{BB962C8B-B14F-4D97-AF65-F5344CB8AC3E}">
        <p14:creationId xmlns:p14="http://schemas.microsoft.com/office/powerpoint/2010/main" val="263010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B56F-E577-171E-01E8-3AEC6EB58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EFF4F-B160-008E-7BB6-654D290DF559}"/>
              </a:ext>
            </a:extLst>
          </p:cNvPr>
          <p:cNvSpPr>
            <a:spLocks noGrp="1"/>
          </p:cNvSpPr>
          <p:nvPr>
            <p:ph type="title"/>
          </p:nvPr>
        </p:nvSpPr>
        <p:spPr>
          <a:xfrm>
            <a:off x="609599" y="318500"/>
            <a:ext cx="7537808" cy="667820"/>
          </a:xfrm>
        </p:spPr>
        <p:txBody>
          <a:bodyPr/>
          <a:lstStyle/>
          <a:p>
            <a:r>
              <a:rPr lang="en-US" dirty="0"/>
              <a:t>How many events are there in each sport?</a:t>
            </a:r>
          </a:p>
        </p:txBody>
      </p:sp>
      <p:pic>
        <p:nvPicPr>
          <p:cNvPr id="6" name="Content Placeholder 5">
            <a:extLst>
              <a:ext uri="{FF2B5EF4-FFF2-40B4-BE49-F238E27FC236}">
                <a16:creationId xmlns:a16="http://schemas.microsoft.com/office/drawing/2014/main" id="{CFDA5B48-5DE3-2CF3-6A74-6EB03C488B35}"/>
              </a:ext>
            </a:extLst>
          </p:cNvPr>
          <p:cNvPicPr>
            <a:picLocks noGrp="1" noChangeAspect="1"/>
          </p:cNvPicPr>
          <p:nvPr>
            <p:ph idx="1"/>
          </p:nvPr>
        </p:nvPicPr>
        <p:blipFill>
          <a:blip r:embed="rId2"/>
          <a:stretch>
            <a:fillRect/>
          </a:stretch>
        </p:blipFill>
        <p:spPr>
          <a:xfrm>
            <a:off x="3706495" y="1684962"/>
            <a:ext cx="4553585" cy="3226115"/>
          </a:xfrm>
        </p:spPr>
      </p:pic>
      <p:sp>
        <p:nvSpPr>
          <p:cNvPr id="4" name="Text Placeholder 3">
            <a:extLst>
              <a:ext uri="{FF2B5EF4-FFF2-40B4-BE49-F238E27FC236}">
                <a16:creationId xmlns:a16="http://schemas.microsoft.com/office/drawing/2014/main" id="{5A5CE359-2BE8-F6DD-69AF-BF74F88930A6}"/>
              </a:ext>
            </a:extLst>
          </p:cNvPr>
          <p:cNvSpPr>
            <a:spLocks noGrp="1"/>
          </p:cNvSpPr>
          <p:nvPr>
            <p:ph type="body" sz="half" idx="2"/>
          </p:nvPr>
        </p:nvSpPr>
        <p:spPr>
          <a:xfrm>
            <a:off x="609599" y="1684962"/>
            <a:ext cx="2790182" cy="4356399"/>
          </a:xfrm>
        </p:spPr>
        <p:txBody>
          <a:bodyPr/>
          <a:lstStyle/>
          <a:p>
            <a:r>
              <a:rPr lang="en-US" dirty="0">
                <a:solidFill>
                  <a:srgbClr val="FF0000"/>
                </a:solidFill>
              </a:rPr>
              <a:t>Conclusion </a:t>
            </a:r>
            <a:r>
              <a:rPr lang="en-US" dirty="0"/>
              <a:t>: Some sports such as Athletics, Swimming, and Gymnastics have significantly more events than others. This reflects both historical importance and a diverse range of sub-disciplines within these sports, allowing more athletes and countries to compete in different formats.</a:t>
            </a:r>
          </a:p>
        </p:txBody>
      </p:sp>
    </p:spTree>
    <p:extLst>
      <p:ext uri="{BB962C8B-B14F-4D97-AF65-F5344CB8AC3E}">
        <p14:creationId xmlns:p14="http://schemas.microsoft.com/office/powerpoint/2010/main" val="20616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488"/>
          </a:xfrm>
        </p:spPr>
        <p:txBody>
          <a:bodyPr>
            <a:normAutofit fontScale="90000"/>
          </a:bodyPr>
          <a:lstStyle/>
          <a:p>
            <a:r>
              <a:rPr dirty="0">
                <a:solidFill>
                  <a:schemeClr val="tx2"/>
                </a:solidFill>
              </a:rPr>
              <a:t>Project Details and Strategic Value</a:t>
            </a:r>
          </a:p>
        </p:txBody>
      </p:sp>
      <p:sp>
        <p:nvSpPr>
          <p:cNvPr id="3" name="Content Placeholder 2"/>
          <p:cNvSpPr>
            <a:spLocks noGrp="1"/>
          </p:cNvSpPr>
          <p:nvPr>
            <p:ph idx="1"/>
          </p:nvPr>
        </p:nvSpPr>
        <p:spPr>
          <a:xfrm>
            <a:off x="609599" y="1140432"/>
            <a:ext cx="6347714" cy="5322014"/>
          </a:xfrm>
        </p:spPr>
        <p:txBody>
          <a:bodyPr>
            <a:normAutofit fontScale="47500" lnSpcReduction="20000"/>
          </a:bodyPr>
          <a:lstStyle/>
          <a:p>
            <a:r>
              <a:rPr sz="2600" dirty="0"/>
              <a:t> </a:t>
            </a:r>
            <a:r>
              <a:rPr sz="2600" dirty="0">
                <a:solidFill>
                  <a:srgbClr val="0070C0"/>
                </a:solidFill>
              </a:rPr>
              <a:t>Analytical Scope</a:t>
            </a:r>
          </a:p>
          <a:p>
            <a:r>
              <a:rPr sz="2600" dirty="0"/>
              <a:t>The analysis includes athlete demographics, sport-wise events, medal trends by gender, season, region, and Olympic year, helping identify performance patterns, efficiency, and global participation shifts over time.</a:t>
            </a:r>
          </a:p>
          <a:p>
            <a:endParaRPr sz="2600" dirty="0"/>
          </a:p>
          <a:p>
            <a:r>
              <a:rPr sz="2600" dirty="0"/>
              <a:t> </a:t>
            </a:r>
            <a:r>
              <a:rPr sz="2600" dirty="0">
                <a:solidFill>
                  <a:srgbClr val="0070C0"/>
                </a:solidFill>
              </a:rPr>
              <a:t>Project Goal</a:t>
            </a:r>
          </a:p>
          <a:p>
            <a:r>
              <a:rPr sz="2600" dirty="0"/>
              <a:t>To provide a centralized, user-friendly tool for stakeholders to evaluate Olympic trends, compare country performance, and support planning, training, and investment decisions using historical and sport-specific insights.</a:t>
            </a:r>
          </a:p>
          <a:p>
            <a:endParaRPr sz="2600" dirty="0"/>
          </a:p>
          <a:p>
            <a:r>
              <a:rPr sz="2600" dirty="0"/>
              <a:t> </a:t>
            </a:r>
            <a:r>
              <a:rPr sz="2600" dirty="0">
                <a:solidFill>
                  <a:srgbClr val="0070C0"/>
                </a:solidFill>
              </a:rPr>
              <a:t>Data Sources</a:t>
            </a:r>
          </a:p>
          <a:p>
            <a:r>
              <a:rPr sz="2600" dirty="0"/>
              <a:t>Derived from a structured Olympic dataset with multiple dimension tables joined into a single fact table, enabling efficient reporting, rich filtering, and comprehensive exploration of historical Olympic data.</a:t>
            </a:r>
          </a:p>
          <a:p>
            <a:endParaRPr sz="2600" dirty="0"/>
          </a:p>
          <a:p>
            <a:r>
              <a:rPr sz="2600" dirty="0">
                <a:solidFill>
                  <a:srgbClr val="0070C0"/>
                </a:solidFill>
              </a:rPr>
              <a:t>Target Audience</a:t>
            </a:r>
          </a:p>
          <a:p>
            <a:r>
              <a:rPr sz="2600" dirty="0"/>
              <a:t>Designed for analysts, Olympic committees, educators, and policymakers who seek to explore performance trends, identify strategic opportunities, and promote equity in sports through data.</a:t>
            </a:r>
          </a:p>
          <a:p>
            <a:endParaRPr sz="2600" dirty="0"/>
          </a:p>
          <a:p>
            <a:r>
              <a:rPr sz="2600" dirty="0"/>
              <a:t> </a:t>
            </a:r>
            <a:r>
              <a:rPr sz="2600" dirty="0">
                <a:solidFill>
                  <a:srgbClr val="0070C0"/>
                </a:solidFill>
              </a:rPr>
              <a:t>Business/Strategic Impact</a:t>
            </a:r>
          </a:p>
          <a:p>
            <a:r>
              <a:rPr sz="2600" dirty="0"/>
              <a:t>Empowers decision-makers with data on medal efficiency, participation diversity, and sport development trends, guiding investment, training focus, and global sports collaboration strategies for long-term impact</a:t>
            </a:r>
            <a:r>
              <a:rPr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4D15-A558-4940-13E3-6C9F421C9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6A6AD-FE65-EAB3-5A16-9C1E3A921619}"/>
              </a:ext>
            </a:extLst>
          </p:cNvPr>
          <p:cNvSpPr>
            <a:spLocks noGrp="1"/>
          </p:cNvSpPr>
          <p:nvPr>
            <p:ph type="title"/>
          </p:nvPr>
        </p:nvSpPr>
        <p:spPr>
          <a:xfrm>
            <a:off x="609599" y="318500"/>
            <a:ext cx="7537808" cy="667820"/>
          </a:xfrm>
        </p:spPr>
        <p:txBody>
          <a:bodyPr>
            <a:normAutofit fontScale="90000"/>
          </a:bodyPr>
          <a:lstStyle/>
          <a:p>
            <a:r>
              <a:rPr lang="en-US" dirty="0"/>
              <a:t>What is the distribution of sports between Summer and Winter Olympics?</a:t>
            </a:r>
          </a:p>
        </p:txBody>
      </p:sp>
      <p:pic>
        <p:nvPicPr>
          <p:cNvPr id="6" name="Content Placeholder 5">
            <a:extLst>
              <a:ext uri="{FF2B5EF4-FFF2-40B4-BE49-F238E27FC236}">
                <a16:creationId xmlns:a16="http://schemas.microsoft.com/office/drawing/2014/main" id="{1DB9E8CF-E15C-4857-3992-C950EDA16375}"/>
              </a:ext>
            </a:extLst>
          </p:cNvPr>
          <p:cNvPicPr>
            <a:picLocks noGrp="1" noChangeAspect="1"/>
          </p:cNvPicPr>
          <p:nvPr>
            <p:ph idx="1"/>
          </p:nvPr>
        </p:nvPicPr>
        <p:blipFill>
          <a:blip r:embed="rId2"/>
          <a:stretch>
            <a:fillRect/>
          </a:stretch>
        </p:blipFill>
        <p:spPr>
          <a:xfrm>
            <a:off x="3930363" y="1684963"/>
            <a:ext cx="4730752" cy="3211826"/>
          </a:xfrm>
        </p:spPr>
      </p:pic>
      <p:sp>
        <p:nvSpPr>
          <p:cNvPr id="4" name="Text Placeholder 3">
            <a:extLst>
              <a:ext uri="{FF2B5EF4-FFF2-40B4-BE49-F238E27FC236}">
                <a16:creationId xmlns:a16="http://schemas.microsoft.com/office/drawing/2014/main" id="{98E65C0E-F138-F34C-92E6-E0FABE860399}"/>
              </a:ext>
            </a:extLst>
          </p:cNvPr>
          <p:cNvSpPr>
            <a:spLocks noGrp="1"/>
          </p:cNvSpPr>
          <p:nvPr>
            <p:ph type="body" sz="half" idx="2"/>
          </p:nvPr>
        </p:nvSpPr>
        <p:spPr>
          <a:xfrm>
            <a:off x="609599" y="1684962"/>
            <a:ext cx="2790182" cy="4356399"/>
          </a:xfrm>
        </p:spPr>
        <p:txBody>
          <a:bodyPr/>
          <a:lstStyle/>
          <a:p>
            <a:r>
              <a:rPr lang="en-US" dirty="0">
                <a:solidFill>
                  <a:srgbClr val="FF0000"/>
                </a:solidFill>
              </a:rPr>
              <a:t>Conclusion : </a:t>
            </a:r>
            <a:r>
              <a:rPr lang="en-US" dirty="0"/>
              <a:t>The number of sports in the Summer Olympics far exceeds that of the Winter Games. This is largely due to the broader appeal and accessibility of summer sports worldwide, as well as climate limitations restricting the reach and variety of winter sports.</a:t>
            </a:r>
          </a:p>
        </p:txBody>
      </p:sp>
    </p:spTree>
    <p:extLst>
      <p:ext uri="{BB962C8B-B14F-4D97-AF65-F5344CB8AC3E}">
        <p14:creationId xmlns:p14="http://schemas.microsoft.com/office/powerpoint/2010/main" val="2026965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C6AB-A913-E822-C73D-5E751B998BE1}"/>
              </a:ext>
            </a:extLst>
          </p:cNvPr>
          <p:cNvSpPr>
            <a:spLocks noGrp="1"/>
          </p:cNvSpPr>
          <p:nvPr>
            <p:ph type="title"/>
          </p:nvPr>
        </p:nvSpPr>
        <p:spPr>
          <a:xfrm>
            <a:off x="609599" y="2054831"/>
            <a:ext cx="4404190" cy="3133617"/>
          </a:xfrm>
        </p:spPr>
        <p:txBody>
          <a:bodyPr>
            <a:normAutofit/>
          </a:bodyPr>
          <a:lstStyle/>
          <a:p>
            <a:r>
              <a:rPr lang="en-US" sz="6000" b="1" dirty="0"/>
              <a:t>Excel Dashboard</a:t>
            </a:r>
          </a:p>
        </p:txBody>
      </p:sp>
    </p:spTree>
    <p:extLst>
      <p:ext uri="{BB962C8B-B14F-4D97-AF65-F5344CB8AC3E}">
        <p14:creationId xmlns:p14="http://schemas.microsoft.com/office/powerpoint/2010/main" val="104481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24E080-40AE-28F5-C932-FF08A6D1830F}"/>
              </a:ext>
            </a:extLst>
          </p:cNvPr>
          <p:cNvPicPr>
            <a:picLocks noChangeAspect="1"/>
          </p:cNvPicPr>
          <p:nvPr/>
        </p:nvPicPr>
        <p:blipFill>
          <a:blip r:embed="rId2"/>
          <a:stretch>
            <a:fillRect/>
          </a:stretch>
        </p:blipFill>
        <p:spPr>
          <a:xfrm>
            <a:off x="0" y="4140485"/>
            <a:ext cx="9144000" cy="2717513"/>
          </a:xfrm>
          <a:prstGeom prst="rect">
            <a:avLst/>
          </a:prstGeom>
        </p:spPr>
      </p:pic>
      <p:pic>
        <p:nvPicPr>
          <p:cNvPr id="9" name="Picture 8">
            <a:extLst>
              <a:ext uri="{FF2B5EF4-FFF2-40B4-BE49-F238E27FC236}">
                <a16:creationId xmlns:a16="http://schemas.microsoft.com/office/drawing/2014/main" id="{6F56E170-AE09-C152-64DC-2EFE3DDF8AE6}"/>
              </a:ext>
            </a:extLst>
          </p:cNvPr>
          <p:cNvPicPr>
            <a:picLocks noChangeAspect="1"/>
          </p:cNvPicPr>
          <p:nvPr/>
        </p:nvPicPr>
        <p:blipFill>
          <a:blip r:embed="rId3"/>
          <a:stretch>
            <a:fillRect/>
          </a:stretch>
        </p:blipFill>
        <p:spPr>
          <a:xfrm>
            <a:off x="0" y="-92467"/>
            <a:ext cx="9144000" cy="4232952"/>
          </a:xfrm>
          <a:prstGeom prst="rect">
            <a:avLst/>
          </a:prstGeom>
        </p:spPr>
      </p:pic>
    </p:spTree>
    <p:extLst>
      <p:ext uri="{BB962C8B-B14F-4D97-AF65-F5344CB8AC3E}">
        <p14:creationId xmlns:p14="http://schemas.microsoft.com/office/powerpoint/2010/main" val="2072334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D4ED3-33E2-A8D3-5393-1A88B25DBA48}"/>
              </a:ext>
            </a:extLst>
          </p:cNvPr>
          <p:cNvPicPr>
            <a:picLocks noChangeAspect="1"/>
          </p:cNvPicPr>
          <p:nvPr/>
        </p:nvPicPr>
        <p:blipFill>
          <a:blip r:embed="rId2"/>
          <a:stretch>
            <a:fillRect/>
          </a:stretch>
        </p:blipFill>
        <p:spPr>
          <a:xfrm>
            <a:off x="429658" y="528810"/>
            <a:ext cx="8350785" cy="5838939"/>
          </a:xfrm>
          <a:prstGeom prst="rect">
            <a:avLst/>
          </a:prstGeom>
        </p:spPr>
      </p:pic>
    </p:spTree>
    <p:extLst>
      <p:ext uri="{BB962C8B-B14F-4D97-AF65-F5344CB8AC3E}">
        <p14:creationId xmlns:p14="http://schemas.microsoft.com/office/powerpoint/2010/main" val="764700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70643-19FF-401D-D19A-C9799C0632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E4073D-5D48-2FC5-C2A5-7EF4C11478F7}"/>
              </a:ext>
            </a:extLst>
          </p:cNvPr>
          <p:cNvPicPr>
            <a:picLocks noChangeAspect="1"/>
          </p:cNvPicPr>
          <p:nvPr/>
        </p:nvPicPr>
        <p:blipFill>
          <a:blip r:embed="rId2"/>
          <a:stretch>
            <a:fillRect/>
          </a:stretch>
        </p:blipFill>
        <p:spPr>
          <a:xfrm>
            <a:off x="92467" y="706348"/>
            <a:ext cx="8959065" cy="5794625"/>
          </a:xfrm>
          <a:prstGeom prst="rect">
            <a:avLst/>
          </a:prstGeom>
        </p:spPr>
      </p:pic>
    </p:spTree>
    <p:extLst>
      <p:ext uri="{BB962C8B-B14F-4D97-AF65-F5344CB8AC3E}">
        <p14:creationId xmlns:p14="http://schemas.microsoft.com/office/powerpoint/2010/main" val="274141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E443F-052E-FC97-908F-2D0D0AF447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F9369F-B090-5339-038C-812A11497763}"/>
              </a:ext>
            </a:extLst>
          </p:cNvPr>
          <p:cNvPicPr>
            <a:picLocks noChangeAspect="1"/>
          </p:cNvPicPr>
          <p:nvPr/>
        </p:nvPicPr>
        <p:blipFill>
          <a:blip r:embed="rId2"/>
          <a:stretch>
            <a:fillRect/>
          </a:stretch>
        </p:blipFill>
        <p:spPr>
          <a:xfrm>
            <a:off x="118153" y="667821"/>
            <a:ext cx="8907694" cy="5804900"/>
          </a:xfrm>
          <a:prstGeom prst="rect">
            <a:avLst/>
          </a:prstGeom>
        </p:spPr>
      </p:pic>
    </p:spTree>
    <p:extLst>
      <p:ext uri="{BB962C8B-B14F-4D97-AF65-F5344CB8AC3E}">
        <p14:creationId xmlns:p14="http://schemas.microsoft.com/office/powerpoint/2010/main" val="403448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F56A-2BFA-BE61-A02E-592C02658C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7D21CF-AD34-8AAD-1B5F-82D3F85A70C8}"/>
              </a:ext>
            </a:extLst>
          </p:cNvPr>
          <p:cNvPicPr>
            <a:picLocks noChangeAspect="1"/>
          </p:cNvPicPr>
          <p:nvPr/>
        </p:nvPicPr>
        <p:blipFill>
          <a:blip r:embed="rId2"/>
          <a:stretch>
            <a:fillRect/>
          </a:stretch>
        </p:blipFill>
        <p:spPr>
          <a:xfrm>
            <a:off x="0" y="547098"/>
            <a:ext cx="9144000" cy="5763804"/>
          </a:xfrm>
          <a:prstGeom prst="rect">
            <a:avLst/>
          </a:prstGeom>
        </p:spPr>
      </p:pic>
    </p:spTree>
    <p:extLst>
      <p:ext uri="{BB962C8B-B14F-4D97-AF65-F5344CB8AC3E}">
        <p14:creationId xmlns:p14="http://schemas.microsoft.com/office/powerpoint/2010/main" val="71613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A0BC7-C6FD-9303-AF73-57B04828B94F}"/>
              </a:ext>
            </a:extLst>
          </p:cNvPr>
          <p:cNvPicPr>
            <a:picLocks noChangeAspect="1"/>
          </p:cNvPicPr>
          <p:nvPr/>
        </p:nvPicPr>
        <p:blipFill>
          <a:blip r:embed="rId2"/>
          <a:stretch>
            <a:fillRect/>
          </a:stretch>
        </p:blipFill>
        <p:spPr>
          <a:xfrm>
            <a:off x="133564" y="770562"/>
            <a:ext cx="8876872" cy="5677098"/>
          </a:xfrm>
          <a:prstGeom prst="rect">
            <a:avLst/>
          </a:prstGeom>
        </p:spPr>
      </p:pic>
    </p:spTree>
    <p:extLst>
      <p:ext uri="{BB962C8B-B14F-4D97-AF65-F5344CB8AC3E}">
        <p14:creationId xmlns:p14="http://schemas.microsoft.com/office/powerpoint/2010/main" val="4016511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2145-7F2B-23E6-03F7-772AE4F779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5817BB-23ED-8277-C4AB-A7B3B39E1F2F}"/>
              </a:ext>
            </a:extLst>
          </p:cNvPr>
          <p:cNvPicPr>
            <a:picLocks noChangeAspect="1"/>
          </p:cNvPicPr>
          <p:nvPr/>
        </p:nvPicPr>
        <p:blipFill>
          <a:blip r:embed="rId2"/>
          <a:stretch>
            <a:fillRect/>
          </a:stretch>
        </p:blipFill>
        <p:spPr>
          <a:xfrm>
            <a:off x="226030" y="513709"/>
            <a:ext cx="8917969" cy="5794624"/>
          </a:xfrm>
          <a:prstGeom prst="rect">
            <a:avLst/>
          </a:prstGeom>
        </p:spPr>
      </p:pic>
    </p:spTree>
    <p:extLst>
      <p:ext uri="{BB962C8B-B14F-4D97-AF65-F5344CB8AC3E}">
        <p14:creationId xmlns:p14="http://schemas.microsoft.com/office/powerpoint/2010/main" val="783264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09DDB-CEB6-1A5C-6437-A2C807F807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D441EF-D0D4-25FA-6633-52BA29E1E898}"/>
              </a:ext>
            </a:extLst>
          </p:cNvPr>
          <p:cNvPicPr>
            <a:picLocks noChangeAspect="1"/>
          </p:cNvPicPr>
          <p:nvPr/>
        </p:nvPicPr>
        <p:blipFill>
          <a:blip r:embed="rId2"/>
          <a:stretch>
            <a:fillRect/>
          </a:stretch>
        </p:blipFill>
        <p:spPr>
          <a:xfrm>
            <a:off x="179798" y="832207"/>
            <a:ext cx="8784404" cy="5774077"/>
          </a:xfrm>
          <a:prstGeom prst="rect">
            <a:avLst/>
          </a:prstGeom>
        </p:spPr>
      </p:pic>
    </p:spTree>
    <p:extLst>
      <p:ext uri="{BB962C8B-B14F-4D97-AF65-F5344CB8AC3E}">
        <p14:creationId xmlns:p14="http://schemas.microsoft.com/office/powerpoint/2010/main" val="4078870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639E-8E05-51D3-F776-835205B249FA}"/>
              </a:ext>
            </a:extLst>
          </p:cNvPr>
          <p:cNvSpPr>
            <a:spLocks noGrp="1"/>
          </p:cNvSpPr>
          <p:nvPr>
            <p:ph type="title"/>
          </p:nvPr>
        </p:nvSpPr>
        <p:spPr>
          <a:xfrm>
            <a:off x="457200" y="274638"/>
            <a:ext cx="8229600" cy="876068"/>
          </a:xfrm>
        </p:spPr>
        <p:txBody>
          <a:bodyPr/>
          <a:lstStyle/>
          <a:p>
            <a:r>
              <a:rPr lang="en-US" dirty="0">
                <a:solidFill>
                  <a:schemeClr val="tx2"/>
                </a:solidFill>
              </a:rPr>
              <a:t>Data Overview</a:t>
            </a:r>
          </a:p>
        </p:txBody>
      </p:sp>
      <p:sp>
        <p:nvSpPr>
          <p:cNvPr id="3" name="Text Placeholder 2">
            <a:extLst>
              <a:ext uri="{FF2B5EF4-FFF2-40B4-BE49-F238E27FC236}">
                <a16:creationId xmlns:a16="http://schemas.microsoft.com/office/drawing/2014/main" id="{8F3E185C-94A0-C32A-C86B-D471E7803B2B}"/>
              </a:ext>
            </a:extLst>
          </p:cNvPr>
          <p:cNvSpPr>
            <a:spLocks noGrp="1"/>
          </p:cNvSpPr>
          <p:nvPr>
            <p:ph type="body" idx="1"/>
          </p:nvPr>
        </p:nvSpPr>
        <p:spPr>
          <a:xfrm>
            <a:off x="457200" y="986319"/>
            <a:ext cx="4040188" cy="548794"/>
          </a:xfrm>
        </p:spPr>
        <p:txBody>
          <a:bodyPr>
            <a:normAutofit/>
          </a:bodyPr>
          <a:lstStyle/>
          <a:p>
            <a:r>
              <a:rPr lang="en-US" dirty="0"/>
              <a:t>          </a:t>
            </a:r>
            <a:r>
              <a:rPr lang="en-US" dirty="0">
                <a:solidFill>
                  <a:schemeClr val="tx2">
                    <a:lumMod val="60000"/>
                    <a:lumOff val="40000"/>
                  </a:schemeClr>
                </a:solidFill>
              </a:rPr>
              <a:t>Data Description </a:t>
            </a:r>
          </a:p>
        </p:txBody>
      </p:sp>
      <p:graphicFrame>
        <p:nvGraphicFramePr>
          <p:cNvPr id="55" name="Content Placeholder 54">
            <a:extLst>
              <a:ext uri="{FF2B5EF4-FFF2-40B4-BE49-F238E27FC236}">
                <a16:creationId xmlns:a16="http://schemas.microsoft.com/office/drawing/2014/main" id="{1AB72CB7-3CC0-91A8-EACC-38FF2F80B64A}"/>
              </a:ext>
            </a:extLst>
          </p:cNvPr>
          <p:cNvGraphicFramePr>
            <a:graphicFrameLocks noGrp="1"/>
          </p:cNvGraphicFramePr>
          <p:nvPr>
            <p:ph sz="half" idx="2"/>
            <p:extLst>
              <p:ext uri="{D42A27DB-BD31-4B8C-83A1-F6EECF244321}">
                <p14:modId xmlns:p14="http://schemas.microsoft.com/office/powerpoint/2010/main" val="390567062"/>
              </p:ext>
            </p:extLst>
          </p:nvPr>
        </p:nvGraphicFramePr>
        <p:xfrm>
          <a:off x="143838" y="1746607"/>
          <a:ext cx="4353551" cy="4774918"/>
        </p:xfrm>
        <a:graphic>
          <a:graphicData uri="http://schemas.openxmlformats.org/drawingml/2006/table">
            <a:tbl>
              <a:tblPr>
                <a:tableStyleId>{5C22544A-7EE6-4342-B048-85BDC9FD1C3A}</a:tableStyleId>
              </a:tblPr>
              <a:tblGrid>
                <a:gridCol w="821999">
                  <a:extLst>
                    <a:ext uri="{9D8B030D-6E8A-4147-A177-3AD203B41FA5}">
                      <a16:colId xmlns:a16="http://schemas.microsoft.com/office/drawing/2014/main" val="1593559995"/>
                    </a:ext>
                  </a:extLst>
                </a:gridCol>
                <a:gridCol w="629185">
                  <a:extLst>
                    <a:ext uri="{9D8B030D-6E8A-4147-A177-3AD203B41FA5}">
                      <a16:colId xmlns:a16="http://schemas.microsoft.com/office/drawing/2014/main" val="2555109084"/>
                    </a:ext>
                  </a:extLst>
                </a:gridCol>
                <a:gridCol w="2902367">
                  <a:extLst>
                    <a:ext uri="{9D8B030D-6E8A-4147-A177-3AD203B41FA5}">
                      <a16:colId xmlns:a16="http://schemas.microsoft.com/office/drawing/2014/main" val="1280309549"/>
                    </a:ext>
                  </a:extLst>
                </a:gridCol>
              </a:tblGrid>
              <a:tr h="344779">
                <a:tc>
                  <a:txBody>
                    <a:bodyPr/>
                    <a:lstStyle/>
                    <a:p>
                      <a:pPr algn="l" fontAlgn="b"/>
                      <a:r>
                        <a:rPr lang="en-US" sz="1050" u="none" strike="noStrike">
                          <a:solidFill>
                            <a:schemeClr val="tx2">
                              <a:lumMod val="60000"/>
                              <a:lumOff val="40000"/>
                            </a:schemeClr>
                          </a:solidFill>
                          <a:effectLst/>
                        </a:rPr>
                        <a:t>Column Name</a:t>
                      </a:r>
                      <a:endParaRPr lang="en-US" sz="1050" b="1" i="0" u="none" strike="noStrike">
                        <a:solidFill>
                          <a:schemeClr val="tx2">
                            <a:lumMod val="60000"/>
                            <a:lumOff val="40000"/>
                          </a:schemeClr>
                        </a:solidFill>
                        <a:effectLst/>
                        <a:latin typeface="Calibri" panose="020F0502020204030204" pitchFamily="34" charset="0"/>
                      </a:endParaRPr>
                    </a:p>
                  </a:txBody>
                  <a:tcPr marL="4709" marR="4709" marT="4709" marB="0" anchor="b"/>
                </a:tc>
                <a:tc>
                  <a:txBody>
                    <a:bodyPr/>
                    <a:lstStyle/>
                    <a:p>
                      <a:pPr algn="l" fontAlgn="b"/>
                      <a:r>
                        <a:rPr lang="en-US" sz="1050" u="none" strike="noStrike">
                          <a:solidFill>
                            <a:schemeClr val="tx2">
                              <a:lumMod val="60000"/>
                              <a:lumOff val="40000"/>
                            </a:schemeClr>
                          </a:solidFill>
                          <a:effectLst/>
                        </a:rPr>
                        <a:t>Data Type</a:t>
                      </a:r>
                      <a:endParaRPr lang="en-US" sz="1050" b="1" i="0" u="none" strike="noStrike">
                        <a:solidFill>
                          <a:schemeClr val="tx2">
                            <a:lumMod val="60000"/>
                            <a:lumOff val="40000"/>
                          </a:schemeClr>
                        </a:solidFill>
                        <a:effectLst/>
                        <a:latin typeface="Calibri" panose="020F0502020204030204" pitchFamily="34" charset="0"/>
                      </a:endParaRPr>
                    </a:p>
                  </a:txBody>
                  <a:tcPr marL="4709" marR="4709" marT="4709" marB="0" anchor="b"/>
                </a:tc>
                <a:tc>
                  <a:txBody>
                    <a:bodyPr/>
                    <a:lstStyle/>
                    <a:p>
                      <a:pPr algn="l" fontAlgn="b"/>
                      <a:r>
                        <a:rPr lang="en-US" sz="1050" u="none" strike="noStrike" dirty="0">
                          <a:solidFill>
                            <a:schemeClr val="tx2">
                              <a:lumMod val="60000"/>
                              <a:lumOff val="40000"/>
                            </a:schemeClr>
                          </a:solidFill>
                          <a:effectLst/>
                        </a:rPr>
                        <a:t>Description</a:t>
                      </a:r>
                      <a:endParaRPr lang="en-US" sz="1050" b="1" i="0" u="none" strike="noStrike" dirty="0">
                        <a:solidFill>
                          <a:schemeClr val="tx2">
                            <a:lumMod val="60000"/>
                            <a:lumOff val="40000"/>
                          </a:schemeClr>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709621874"/>
                  </a:ext>
                </a:extLst>
              </a:tr>
              <a:tr h="292964">
                <a:tc>
                  <a:txBody>
                    <a:bodyPr/>
                    <a:lstStyle/>
                    <a:p>
                      <a:pPr algn="l" fontAlgn="b"/>
                      <a:r>
                        <a:rPr lang="en-US" sz="800" u="none" strike="noStrike">
                          <a:effectLst/>
                        </a:rPr>
                        <a:t>athlete_id</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Integer</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dirty="0">
                          <a:effectLst/>
                        </a:rPr>
                        <a:t>Unique identifier for each athlete</a:t>
                      </a:r>
                      <a:endParaRPr lang="en-US" sz="800" b="0" i="0" u="none" strike="noStrike" dirty="0">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2844231228"/>
                  </a:ext>
                </a:extLst>
              </a:tr>
              <a:tr h="292964">
                <a:tc>
                  <a:txBody>
                    <a:bodyPr/>
                    <a:lstStyle/>
                    <a:p>
                      <a:pPr algn="l" fontAlgn="b"/>
                      <a:r>
                        <a:rPr lang="en-US" sz="800" u="none" strike="noStrike">
                          <a:effectLst/>
                        </a:rPr>
                        <a:t>full_name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dirty="0">
                          <a:effectLst/>
                        </a:rPr>
                        <a:t>Full name of the athlete</a:t>
                      </a:r>
                      <a:endParaRPr lang="en-US" sz="800" b="0" i="0" u="none" strike="noStrike" dirty="0">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476014960"/>
                  </a:ext>
                </a:extLst>
              </a:tr>
              <a:tr h="292964">
                <a:tc>
                  <a:txBody>
                    <a:bodyPr/>
                    <a:lstStyle/>
                    <a:p>
                      <a:pPr algn="l" fontAlgn="b"/>
                      <a:r>
                        <a:rPr lang="en-US" sz="800" u="none" strike="noStrike">
                          <a:effectLst/>
                        </a:rPr>
                        <a:t>gender</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Gender of the athlete (Male/Female)</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3299811284"/>
                  </a:ext>
                </a:extLst>
              </a:tr>
              <a:tr h="292964">
                <a:tc>
                  <a:txBody>
                    <a:bodyPr/>
                    <a:lstStyle/>
                    <a:p>
                      <a:pPr algn="l" fontAlgn="b"/>
                      <a:r>
                        <a:rPr lang="en-US" sz="800" u="none" strike="noStrike">
                          <a:effectLst/>
                        </a:rPr>
                        <a:t>age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Integer</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Age of the athlete at the time of participation</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3414106931"/>
                  </a:ext>
                </a:extLst>
              </a:tr>
              <a:tr h="328643">
                <a:tc>
                  <a:txBody>
                    <a:bodyPr/>
                    <a:lstStyle/>
                    <a:p>
                      <a:pPr algn="l" fontAlgn="b"/>
                      <a:r>
                        <a:rPr lang="en-US" sz="800" u="none" strike="noStrike">
                          <a:effectLst/>
                        </a:rPr>
                        <a:t>height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Decimal</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Height of the athlete in centimeters</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3874418613"/>
                  </a:ext>
                </a:extLst>
              </a:tr>
              <a:tr h="292964">
                <a:tc>
                  <a:txBody>
                    <a:bodyPr/>
                    <a:lstStyle/>
                    <a:p>
                      <a:pPr algn="l" fontAlgn="b"/>
                      <a:r>
                        <a:rPr lang="en-US" sz="800" u="none" strike="noStrike">
                          <a:effectLst/>
                        </a:rPr>
                        <a:t>weight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Decimal</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Weight of the athlete in kilograms</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2795722651"/>
                  </a:ext>
                </a:extLst>
              </a:tr>
              <a:tr h="292964">
                <a:tc>
                  <a:txBody>
                    <a:bodyPr/>
                    <a:lstStyle/>
                    <a:p>
                      <a:pPr algn="l" fontAlgn="b"/>
                      <a:r>
                        <a:rPr lang="en-US" sz="800" u="none" strike="noStrike">
                          <a:effectLst/>
                        </a:rPr>
                        <a:t>region_name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Name of the region or country represented</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74491229"/>
                  </a:ext>
                </a:extLst>
              </a:tr>
              <a:tr h="292964">
                <a:tc>
                  <a:txBody>
                    <a:bodyPr/>
                    <a:lstStyle/>
                    <a:p>
                      <a:pPr algn="l" fontAlgn="b"/>
                      <a:r>
                        <a:rPr lang="en-US" sz="800" u="none" strike="noStrike">
                          <a:effectLst/>
                        </a:rPr>
                        <a:t>noc_region</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NOC (National Olympic Committee) code</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1537191181"/>
                  </a:ext>
                </a:extLst>
              </a:tr>
              <a:tr h="292964">
                <a:tc>
                  <a:txBody>
                    <a:bodyPr/>
                    <a:lstStyle/>
                    <a:p>
                      <a:pPr algn="l" fontAlgn="b"/>
                      <a:r>
                        <a:rPr lang="en-US" sz="800" u="none" strike="noStrike">
                          <a:effectLst/>
                        </a:rPr>
                        <a:t>games_name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Official name of the Olympic Games (e.g., 2008 Summer)</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1096884221"/>
                  </a:ext>
                </a:extLst>
              </a:tr>
              <a:tr h="292964">
                <a:tc>
                  <a:txBody>
                    <a:bodyPr/>
                    <a:lstStyle/>
                    <a:p>
                      <a:pPr algn="l" fontAlgn="b"/>
                      <a:r>
                        <a:rPr lang="en-US" sz="800" u="none" strike="noStrike">
                          <a:effectLst/>
                        </a:rPr>
                        <a:t>games_year</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Integer</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Year in which the Olympic Games were held</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3924422808"/>
                  </a:ext>
                </a:extLst>
              </a:tr>
              <a:tr h="292964">
                <a:tc>
                  <a:txBody>
                    <a:bodyPr/>
                    <a:lstStyle/>
                    <a:p>
                      <a:pPr algn="l" fontAlgn="b"/>
                      <a:r>
                        <a:rPr lang="en-US" sz="800" u="none" strike="noStrike">
                          <a:effectLst/>
                        </a:rPr>
                        <a:t>season</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Season of the games (Summer/Winter)</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1323926700"/>
                  </a:ext>
                </a:extLst>
              </a:tr>
              <a:tr h="292964">
                <a:tc>
                  <a:txBody>
                    <a:bodyPr/>
                    <a:lstStyle/>
                    <a:p>
                      <a:pPr algn="l" fontAlgn="b"/>
                      <a:r>
                        <a:rPr lang="en-US" sz="800" u="none" strike="noStrike">
                          <a:effectLst/>
                        </a:rPr>
                        <a:t>city_name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Host city of the Olympic Games</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1454135436"/>
                  </a:ext>
                </a:extLst>
              </a:tr>
              <a:tr h="292964">
                <a:tc>
                  <a:txBody>
                    <a:bodyPr/>
                    <a:lstStyle/>
                    <a:p>
                      <a:pPr algn="l" fontAlgn="b"/>
                      <a:r>
                        <a:rPr lang="en-US" sz="800" u="none" strike="noStrike">
                          <a:effectLst/>
                        </a:rPr>
                        <a:t>sport_name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dirty="0">
                          <a:effectLst/>
                        </a:rPr>
                        <a:t>Name of the sport in which the event was held</a:t>
                      </a:r>
                      <a:endParaRPr lang="en-US" sz="800" b="0" i="0" u="none" strike="noStrike" dirty="0">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2283527715"/>
                  </a:ext>
                </a:extLst>
              </a:tr>
              <a:tr h="292964">
                <a:tc>
                  <a:txBody>
                    <a:bodyPr/>
                    <a:lstStyle/>
                    <a:p>
                      <a:pPr algn="l" fontAlgn="b"/>
                      <a:r>
                        <a:rPr lang="en-US" sz="800" u="none" strike="noStrike">
                          <a:effectLst/>
                        </a:rPr>
                        <a:t>event_name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Specific event under a sport</a:t>
                      </a:r>
                      <a:endParaRPr lang="en-US" sz="800" b="0" i="0" u="none" strike="noStrike">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552428722"/>
                  </a:ext>
                </a:extLst>
              </a:tr>
              <a:tr h="292964">
                <a:tc>
                  <a:txBody>
                    <a:bodyPr/>
                    <a:lstStyle/>
                    <a:p>
                      <a:pPr algn="l" fontAlgn="b"/>
                      <a:r>
                        <a:rPr lang="en-US" sz="800" u="none" strike="noStrike">
                          <a:effectLst/>
                        </a:rPr>
                        <a:t>medal_name</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a:effectLst/>
                        </a:rPr>
                        <a:t>Text</a:t>
                      </a:r>
                      <a:endParaRPr lang="en-US" sz="800" b="0" i="0" u="none" strike="noStrike">
                        <a:solidFill>
                          <a:srgbClr val="000000"/>
                        </a:solidFill>
                        <a:effectLst/>
                        <a:latin typeface="Calibri" panose="020F0502020204030204" pitchFamily="34" charset="0"/>
                      </a:endParaRPr>
                    </a:p>
                  </a:txBody>
                  <a:tcPr marL="4709" marR="4709" marT="4709" marB="0" anchor="b"/>
                </a:tc>
                <a:tc>
                  <a:txBody>
                    <a:bodyPr/>
                    <a:lstStyle/>
                    <a:p>
                      <a:pPr algn="l" fontAlgn="b"/>
                      <a:r>
                        <a:rPr lang="en-US" sz="800" u="none" strike="noStrike" dirty="0">
                          <a:effectLst/>
                        </a:rPr>
                        <a:t>Type of medal awarded (Gold, Silver, Bronze, NA if no medal</a:t>
                      </a:r>
                      <a:endParaRPr lang="en-US" sz="800" b="0" i="0" u="none" strike="noStrike" dirty="0">
                        <a:solidFill>
                          <a:srgbClr val="000000"/>
                        </a:solidFill>
                        <a:effectLst/>
                        <a:latin typeface="Calibri" panose="020F0502020204030204" pitchFamily="34" charset="0"/>
                      </a:endParaRPr>
                    </a:p>
                  </a:txBody>
                  <a:tcPr marL="4709" marR="4709" marT="4709" marB="0" anchor="b"/>
                </a:tc>
                <a:extLst>
                  <a:ext uri="{0D108BD9-81ED-4DB2-BD59-A6C34878D82A}">
                    <a16:rowId xmlns:a16="http://schemas.microsoft.com/office/drawing/2014/main" val="758513112"/>
                  </a:ext>
                </a:extLst>
              </a:tr>
            </a:tbl>
          </a:graphicData>
        </a:graphic>
      </p:graphicFrame>
      <p:sp>
        <p:nvSpPr>
          <p:cNvPr id="5" name="Text Placeholder 4">
            <a:extLst>
              <a:ext uri="{FF2B5EF4-FFF2-40B4-BE49-F238E27FC236}">
                <a16:creationId xmlns:a16="http://schemas.microsoft.com/office/drawing/2014/main" id="{A0B64EC1-BA9E-17FE-74BD-9F2248E445BC}"/>
              </a:ext>
            </a:extLst>
          </p:cNvPr>
          <p:cNvSpPr>
            <a:spLocks noGrp="1"/>
          </p:cNvSpPr>
          <p:nvPr>
            <p:ph type="body" sz="quarter" idx="3"/>
          </p:nvPr>
        </p:nvSpPr>
        <p:spPr>
          <a:xfrm>
            <a:off x="4645025" y="986319"/>
            <a:ext cx="4041775" cy="472611"/>
          </a:xfrm>
        </p:spPr>
        <p:txBody>
          <a:bodyPr>
            <a:normAutofit/>
          </a:bodyPr>
          <a:lstStyle/>
          <a:p>
            <a:r>
              <a:rPr lang="en-US" dirty="0"/>
              <a:t>             </a:t>
            </a:r>
            <a:r>
              <a:rPr lang="en-US" dirty="0">
                <a:solidFill>
                  <a:schemeClr val="tx2">
                    <a:lumMod val="60000"/>
                    <a:lumOff val="40000"/>
                  </a:schemeClr>
                </a:solidFill>
              </a:rPr>
              <a:t>Meta Data</a:t>
            </a:r>
          </a:p>
        </p:txBody>
      </p:sp>
      <p:graphicFrame>
        <p:nvGraphicFramePr>
          <p:cNvPr id="56" name="Content Placeholder 55">
            <a:extLst>
              <a:ext uri="{FF2B5EF4-FFF2-40B4-BE49-F238E27FC236}">
                <a16:creationId xmlns:a16="http://schemas.microsoft.com/office/drawing/2014/main" id="{3B5CE94C-341F-E53D-2B01-D9D115045447}"/>
              </a:ext>
            </a:extLst>
          </p:cNvPr>
          <p:cNvGraphicFramePr>
            <a:graphicFrameLocks noGrp="1"/>
          </p:cNvGraphicFramePr>
          <p:nvPr>
            <p:ph sz="quarter" idx="4"/>
            <p:extLst>
              <p:ext uri="{D42A27DB-BD31-4B8C-83A1-F6EECF244321}">
                <p14:modId xmlns:p14="http://schemas.microsoft.com/office/powerpoint/2010/main" val="354106179"/>
              </p:ext>
            </p:extLst>
          </p:nvPr>
        </p:nvGraphicFramePr>
        <p:xfrm>
          <a:off x="4645025" y="1746607"/>
          <a:ext cx="4271961" cy="4774917"/>
        </p:xfrm>
        <a:graphic>
          <a:graphicData uri="http://schemas.openxmlformats.org/drawingml/2006/table">
            <a:tbl>
              <a:tblPr>
                <a:tableStyleId>{5C22544A-7EE6-4342-B048-85BDC9FD1C3A}</a:tableStyleId>
              </a:tblPr>
              <a:tblGrid>
                <a:gridCol w="1954195">
                  <a:extLst>
                    <a:ext uri="{9D8B030D-6E8A-4147-A177-3AD203B41FA5}">
                      <a16:colId xmlns:a16="http://schemas.microsoft.com/office/drawing/2014/main" val="2807105639"/>
                    </a:ext>
                  </a:extLst>
                </a:gridCol>
                <a:gridCol w="2317766">
                  <a:extLst>
                    <a:ext uri="{9D8B030D-6E8A-4147-A177-3AD203B41FA5}">
                      <a16:colId xmlns:a16="http://schemas.microsoft.com/office/drawing/2014/main" val="3748413143"/>
                    </a:ext>
                  </a:extLst>
                </a:gridCol>
              </a:tblGrid>
              <a:tr h="227377">
                <a:tc>
                  <a:txBody>
                    <a:bodyPr/>
                    <a:lstStyle/>
                    <a:p>
                      <a:pPr algn="ctr" fontAlgn="ctr"/>
                      <a:r>
                        <a:rPr lang="en-US" sz="1100" u="none" strike="noStrike" dirty="0">
                          <a:solidFill>
                            <a:schemeClr val="tx2">
                              <a:lumMod val="60000"/>
                              <a:lumOff val="40000"/>
                            </a:schemeClr>
                          </a:solidFill>
                          <a:effectLst/>
                        </a:rPr>
                        <a:t>Item</a:t>
                      </a:r>
                      <a:endParaRPr lang="en-US" sz="1100" b="1" i="0" u="none" strike="noStrike" dirty="0">
                        <a:solidFill>
                          <a:schemeClr val="tx2">
                            <a:lumMod val="60000"/>
                            <a:lumOff val="40000"/>
                          </a:schemeClr>
                        </a:solidFill>
                        <a:effectLst/>
                        <a:latin typeface="Calibri" panose="020F0502020204030204" pitchFamily="34" charset="0"/>
                      </a:endParaRPr>
                    </a:p>
                  </a:txBody>
                  <a:tcPr marL="6350" marR="6350" marT="6350" marB="0" anchor="ctr"/>
                </a:tc>
                <a:tc>
                  <a:txBody>
                    <a:bodyPr/>
                    <a:lstStyle/>
                    <a:p>
                      <a:pPr algn="ctr" fontAlgn="ctr"/>
                      <a:r>
                        <a:rPr lang="en-US" sz="1100" u="none" strike="noStrike" dirty="0">
                          <a:solidFill>
                            <a:schemeClr val="tx2">
                              <a:lumMod val="60000"/>
                              <a:lumOff val="40000"/>
                            </a:schemeClr>
                          </a:solidFill>
                          <a:effectLst/>
                        </a:rPr>
                        <a:t>Details</a:t>
                      </a:r>
                      <a:endParaRPr lang="en-US" sz="1100" b="1" i="0" u="none" strike="noStrike" dirty="0">
                        <a:solidFill>
                          <a:schemeClr val="tx2">
                            <a:lumMod val="60000"/>
                            <a:lumOff val="40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93817871"/>
                  </a:ext>
                </a:extLst>
              </a:tr>
              <a:tr h="682131">
                <a:tc>
                  <a:txBody>
                    <a:bodyPr/>
                    <a:lstStyle/>
                    <a:p>
                      <a:pPr algn="l" fontAlgn="ctr"/>
                      <a:r>
                        <a:rPr lang="en-US" sz="1100" u="none" strike="noStrike" dirty="0">
                          <a:effectLst/>
                        </a:rPr>
                        <a:t>Source</a:t>
                      </a:r>
                      <a:endParaRPr lang="en-US"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dirty="0">
                          <a:effectLst/>
                        </a:rPr>
                        <a:t>Compiled from structured normalized tables and merged into a fact table</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76782681"/>
                  </a:ext>
                </a:extLst>
              </a:tr>
              <a:tr h="454754">
                <a:tc>
                  <a:txBody>
                    <a:bodyPr/>
                    <a:lstStyle/>
                    <a:p>
                      <a:pPr algn="l" fontAlgn="ctr"/>
                      <a:r>
                        <a:rPr lang="en-US" sz="1100" u="none" strike="noStrike">
                          <a:effectLst/>
                        </a:rPr>
                        <a:t>Time Span</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a:effectLst/>
                        </a:rPr>
                        <a:t>Covers all Olympic Games from 1896 to 2016</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29338726"/>
                  </a:ext>
                </a:extLst>
              </a:tr>
              <a:tr h="682131">
                <a:tc>
                  <a:txBody>
                    <a:bodyPr/>
                    <a:lstStyle/>
                    <a:p>
                      <a:pPr algn="l" fontAlgn="ctr"/>
                      <a:r>
                        <a:rPr lang="en-US" sz="1100" u="none" strike="noStrike">
                          <a:effectLst/>
                        </a:rPr>
                        <a:t>Data Granularity</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a:effectLst/>
                        </a:rPr>
                        <a:t>One row per athlete per event per Olympic Games</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47857576"/>
                  </a:ext>
                </a:extLst>
              </a:tr>
              <a:tr h="454754">
                <a:tc>
                  <a:txBody>
                    <a:bodyPr/>
                    <a:lstStyle/>
                    <a:p>
                      <a:pPr algn="l" fontAlgn="ctr"/>
                      <a:r>
                        <a:rPr lang="en-US" sz="1100" u="none" strike="noStrike">
                          <a:effectLst/>
                        </a:rPr>
                        <a:t>Primary Key</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a:effectLst/>
                        </a:rPr>
                        <a:t>Composite (athlete_id + games_year + event_name)</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00262301"/>
                  </a:ext>
                </a:extLst>
              </a:tr>
              <a:tr h="454754">
                <a:tc>
                  <a:txBody>
                    <a:bodyPr/>
                    <a:lstStyle/>
                    <a:p>
                      <a:pPr algn="l" fontAlgn="ctr"/>
                      <a:r>
                        <a:rPr lang="en-US" sz="1100" u="none" strike="noStrike">
                          <a:effectLst/>
                        </a:rPr>
                        <a:t>Fact Table</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000" u="none" strike="noStrike">
                          <a:effectLst/>
                        </a:rPr>
                        <a:t>Fact_Olympic</a:t>
                      </a:r>
                      <a:endParaRPr lang="en-US" sz="1000" b="0" i="0" u="none" strike="noStrike">
                        <a:solidFill>
                          <a:srgbClr val="000000"/>
                        </a:solidFill>
                        <a:effectLst/>
                        <a:latin typeface="Arial Unicode MS"/>
                      </a:endParaRPr>
                    </a:p>
                  </a:txBody>
                  <a:tcPr marL="6350" marR="6350" marT="6350" marB="0" anchor="ctr"/>
                </a:tc>
                <a:extLst>
                  <a:ext uri="{0D108BD9-81ED-4DB2-BD59-A6C34878D82A}">
                    <a16:rowId xmlns:a16="http://schemas.microsoft.com/office/drawing/2014/main" val="1829532748"/>
                  </a:ext>
                </a:extLst>
              </a:tr>
              <a:tr h="682131">
                <a:tc>
                  <a:txBody>
                    <a:bodyPr/>
                    <a:lstStyle/>
                    <a:p>
                      <a:pPr algn="l" fontAlgn="ctr"/>
                      <a:r>
                        <a:rPr lang="en-US" sz="1100" u="none" strike="noStrike">
                          <a:effectLst/>
                        </a:rPr>
                        <a:t>Dimension Tables Merged</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000" u="none" strike="noStrike">
                          <a:effectLst/>
                        </a:rPr>
                        <a:t>person</a:t>
                      </a:r>
                      <a:r>
                        <a:rPr lang="en-US" sz="1100" u="none" strike="noStrike">
                          <a:effectLst/>
                        </a:rPr>
                        <a:t>, </a:t>
                      </a:r>
                      <a:r>
                        <a:rPr lang="en-US" sz="1000" u="none" strike="noStrike">
                          <a:effectLst/>
                        </a:rPr>
                        <a:t>games</a:t>
                      </a:r>
                      <a:r>
                        <a:rPr lang="en-US" sz="1100" u="none" strike="noStrike">
                          <a:effectLst/>
                        </a:rPr>
                        <a:t>, </a:t>
                      </a:r>
                      <a:r>
                        <a:rPr lang="en-US" sz="1000" u="none" strike="noStrike">
                          <a:effectLst/>
                        </a:rPr>
                        <a:t>event</a:t>
                      </a:r>
                      <a:r>
                        <a:rPr lang="en-US" sz="1100" u="none" strike="noStrike">
                          <a:effectLst/>
                        </a:rPr>
                        <a:t>, </a:t>
                      </a:r>
                      <a:r>
                        <a:rPr lang="en-US" sz="1000" u="none" strike="noStrike">
                          <a:effectLst/>
                        </a:rPr>
                        <a:t>sport</a:t>
                      </a:r>
                      <a:r>
                        <a:rPr lang="en-US" sz="1100" u="none" strike="noStrike">
                          <a:effectLst/>
                        </a:rPr>
                        <a:t>, </a:t>
                      </a:r>
                      <a:r>
                        <a:rPr lang="en-US" sz="1000" u="none" strike="noStrike">
                          <a:effectLst/>
                        </a:rPr>
                        <a:t>region</a:t>
                      </a:r>
                      <a:r>
                        <a:rPr lang="en-US" sz="1100" u="none" strike="noStrike">
                          <a:effectLst/>
                        </a:rPr>
                        <a:t>, </a:t>
                      </a:r>
                      <a:r>
                        <a:rPr lang="en-US" sz="1000" u="none" strike="noStrike">
                          <a:effectLst/>
                        </a:rPr>
                        <a:t>medal</a:t>
                      </a:r>
                      <a:r>
                        <a:rPr lang="en-US" sz="1100" u="none" strike="noStrike">
                          <a:effectLst/>
                        </a:rPr>
                        <a:t>, </a:t>
                      </a:r>
                      <a:r>
                        <a:rPr lang="en-US" sz="1000" u="none" strike="noStrike">
                          <a:effectLst/>
                        </a:rPr>
                        <a:t>city</a:t>
                      </a:r>
                      <a:endParaRPr lang="en-US" sz="1000" b="0" i="0" u="none" strike="noStrike">
                        <a:solidFill>
                          <a:srgbClr val="000000"/>
                        </a:solidFill>
                        <a:effectLst/>
                        <a:latin typeface="Arial Unicode MS"/>
                      </a:endParaRPr>
                    </a:p>
                  </a:txBody>
                  <a:tcPr marL="6350" marR="6350" marT="6350" marB="0" anchor="ctr"/>
                </a:tc>
                <a:extLst>
                  <a:ext uri="{0D108BD9-81ED-4DB2-BD59-A6C34878D82A}">
                    <a16:rowId xmlns:a16="http://schemas.microsoft.com/office/drawing/2014/main" val="2929730027"/>
                  </a:ext>
                </a:extLst>
              </a:tr>
              <a:tr h="454754">
                <a:tc>
                  <a:txBody>
                    <a:bodyPr/>
                    <a:lstStyle/>
                    <a:p>
                      <a:pPr algn="l" fontAlgn="ctr"/>
                      <a:r>
                        <a:rPr lang="en-US" sz="1100" u="none" strike="noStrike">
                          <a:effectLst/>
                        </a:rPr>
                        <a:t>Tool Used</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a:effectLst/>
                        </a:rPr>
                        <a:t>Power BI (with Power Query for transformations and merging)</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57389826"/>
                  </a:ext>
                </a:extLst>
              </a:tr>
              <a:tr h="682131">
                <a:tc>
                  <a:txBody>
                    <a:bodyPr/>
                    <a:lstStyle/>
                    <a:p>
                      <a:pPr algn="l" fontAlgn="ctr"/>
                      <a:r>
                        <a:rPr lang="en-US" sz="1100" u="none" strike="noStrike">
                          <a:effectLst/>
                        </a:rPr>
                        <a:t>Use Case</a:t>
                      </a:r>
                      <a:endParaRPr lang="en-US" sz="11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dirty="0">
                          <a:effectLst/>
                        </a:rPr>
                        <a:t>Performance evaluation, medal trends, gender analysis, and Olympic history</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55947270"/>
                  </a:ext>
                </a:extLst>
              </a:tr>
            </a:tbl>
          </a:graphicData>
        </a:graphic>
      </p:graphicFrame>
    </p:spTree>
    <p:extLst>
      <p:ext uri="{BB962C8B-B14F-4D97-AF65-F5344CB8AC3E}">
        <p14:creationId xmlns:p14="http://schemas.microsoft.com/office/powerpoint/2010/main" val="27425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8DA1E-13F4-9E8D-D551-4ED39A18D6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03342E-48F4-21C4-1DDD-AD6EE77AC219}"/>
              </a:ext>
            </a:extLst>
          </p:cNvPr>
          <p:cNvPicPr>
            <a:picLocks noChangeAspect="1"/>
          </p:cNvPicPr>
          <p:nvPr/>
        </p:nvPicPr>
        <p:blipFill>
          <a:blip r:embed="rId2"/>
          <a:stretch>
            <a:fillRect/>
          </a:stretch>
        </p:blipFill>
        <p:spPr>
          <a:xfrm>
            <a:off x="159249" y="704925"/>
            <a:ext cx="8825501" cy="5448150"/>
          </a:xfrm>
          <a:prstGeom prst="rect">
            <a:avLst/>
          </a:prstGeom>
        </p:spPr>
      </p:pic>
    </p:spTree>
    <p:extLst>
      <p:ext uri="{BB962C8B-B14F-4D97-AF65-F5344CB8AC3E}">
        <p14:creationId xmlns:p14="http://schemas.microsoft.com/office/powerpoint/2010/main" val="2082021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106B-4952-4420-9CDF-89A1751138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D3CDE3-5FE4-33A8-CBE9-7214C9257FAD}"/>
              </a:ext>
            </a:extLst>
          </p:cNvPr>
          <p:cNvPicPr>
            <a:picLocks noChangeAspect="1"/>
          </p:cNvPicPr>
          <p:nvPr/>
        </p:nvPicPr>
        <p:blipFill>
          <a:blip r:embed="rId2"/>
          <a:stretch>
            <a:fillRect/>
          </a:stretch>
        </p:blipFill>
        <p:spPr>
          <a:xfrm>
            <a:off x="328020" y="308225"/>
            <a:ext cx="8487960" cy="6010382"/>
          </a:xfrm>
          <a:prstGeom prst="rect">
            <a:avLst/>
          </a:prstGeom>
        </p:spPr>
      </p:pic>
    </p:spTree>
    <p:extLst>
      <p:ext uri="{BB962C8B-B14F-4D97-AF65-F5344CB8AC3E}">
        <p14:creationId xmlns:p14="http://schemas.microsoft.com/office/powerpoint/2010/main" val="59676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934B5-6237-D5AC-0FF0-F2EE854F0A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921A70-F93C-AB5A-1AEB-2FA8FBEE6BE4}"/>
              </a:ext>
            </a:extLst>
          </p:cNvPr>
          <p:cNvPicPr>
            <a:picLocks noChangeAspect="1"/>
          </p:cNvPicPr>
          <p:nvPr/>
        </p:nvPicPr>
        <p:blipFill>
          <a:blip r:embed="rId2"/>
          <a:stretch>
            <a:fillRect/>
          </a:stretch>
        </p:blipFill>
        <p:spPr>
          <a:xfrm>
            <a:off x="0" y="369870"/>
            <a:ext cx="9144000" cy="6020656"/>
          </a:xfrm>
          <a:prstGeom prst="rect">
            <a:avLst/>
          </a:prstGeom>
        </p:spPr>
      </p:pic>
    </p:spTree>
    <p:extLst>
      <p:ext uri="{BB962C8B-B14F-4D97-AF65-F5344CB8AC3E}">
        <p14:creationId xmlns:p14="http://schemas.microsoft.com/office/powerpoint/2010/main" val="3964176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60991-AE8A-0228-212B-BC481BD9EE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698879-1087-86C4-4BA9-8580AC8747F1}"/>
              </a:ext>
            </a:extLst>
          </p:cNvPr>
          <p:cNvPicPr>
            <a:picLocks noChangeAspect="1"/>
          </p:cNvPicPr>
          <p:nvPr/>
        </p:nvPicPr>
        <p:blipFill>
          <a:blip r:embed="rId2"/>
          <a:stretch>
            <a:fillRect/>
          </a:stretch>
        </p:blipFill>
        <p:spPr>
          <a:xfrm>
            <a:off x="236305" y="780836"/>
            <a:ext cx="8671389" cy="5649007"/>
          </a:xfrm>
          <a:prstGeom prst="rect">
            <a:avLst/>
          </a:prstGeom>
        </p:spPr>
      </p:pic>
    </p:spTree>
    <p:extLst>
      <p:ext uri="{BB962C8B-B14F-4D97-AF65-F5344CB8AC3E}">
        <p14:creationId xmlns:p14="http://schemas.microsoft.com/office/powerpoint/2010/main" val="3218056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B4B21-26A9-B65C-7A9E-F7CA49B2CB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6627E3-1E38-DAFD-2559-2C669AD57B23}"/>
              </a:ext>
            </a:extLst>
          </p:cNvPr>
          <p:cNvPicPr>
            <a:picLocks noChangeAspect="1"/>
          </p:cNvPicPr>
          <p:nvPr/>
        </p:nvPicPr>
        <p:blipFill>
          <a:blip r:embed="rId2"/>
          <a:stretch>
            <a:fillRect/>
          </a:stretch>
        </p:blipFill>
        <p:spPr>
          <a:xfrm>
            <a:off x="0" y="102742"/>
            <a:ext cx="9144000" cy="6755258"/>
          </a:xfrm>
          <a:prstGeom prst="rect">
            <a:avLst/>
          </a:prstGeom>
        </p:spPr>
      </p:pic>
    </p:spTree>
    <p:extLst>
      <p:ext uri="{BB962C8B-B14F-4D97-AF65-F5344CB8AC3E}">
        <p14:creationId xmlns:p14="http://schemas.microsoft.com/office/powerpoint/2010/main" val="3289429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E0D0-F312-BF17-5243-3CD93CE9B8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1D57C8-F80F-76B0-A12A-AB71B60044E8}"/>
              </a:ext>
            </a:extLst>
          </p:cNvPr>
          <p:cNvPicPr>
            <a:picLocks noChangeAspect="1"/>
          </p:cNvPicPr>
          <p:nvPr/>
        </p:nvPicPr>
        <p:blipFill>
          <a:blip r:embed="rId2"/>
          <a:stretch>
            <a:fillRect/>
          </a:stretch>
        </p:blipFill>
        <p:spPr>
          <a:xfrm>
            <a:off x="410966" y="349321"/>
            <a:ext cx="8322067" cy="5583564"/>
          </a:xfrm>
          <a:prstGeom prst="rect">
            <a:avLst/>
          </a:prstGeom>
        </p:spPr>
      </p:pic>
    </p:spTree>
    <p:extLst>
      <p:ext uri="{BB962C8B-B14F-4D97-AF65-F5344CB8AC3E}">
        <p14:creationId xmlns:p14="http://schemas.microsoft.com/office/powerpoint/2010/main" val="717746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17E3-14CB-CA4F-A3F4-2C13753A3E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42E24A6-321A-86C7-FC65-7CAAE13B3682}"/>
              </a:ext>
            </a:extLst>
          </p:cNvPr>
          <p:cNvPicPr>
            <a:picLocks noChangeAspect="1"/>
          </p:cNvPicPr>
          <p:nvPr/>
        </p:nvPicPr>
        <p:blipFill>
          <a:blip r:embed="rId2"/>
          <a:stretch>
            <a:fillRect/>
          </a:stretch>
        </p:blipFill>
        <p:spPr>
          <a:xfrm>
            <a:off x="169523" y="642978"/>
            <a:ext cx="8804953" cy="5572044"/>
          </a:xfrm>
          <a:prstGeom prst="rect">
            <a:avLst/>
          </a:prstGeom>
        </p:spPr>
      </p:pic>
    </p:spTree>
    <p:extLst>
      <p:ext uri="{BB962C8B-B14F-4D97-AF65-F5344CB8AC3E}">
        <p14:creationId xmlns:p14="http://schemas.microsoft.com/office/powerpoint/2010/main" val="3427484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F539-B6E3-CE6A-024B-39E3A6D3C7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D6ACA2-0F63-FD52-C46A-9625946C03EC}"/>
              </a:ext>
            </a:extLst>
          </p:cNvPr>
          <p:cNvPicPr>
            <a:picLocks noChangeAspect="1"/>
          </p:cNvPicPr>
          <p:nvPr/>
        </p:nvPicPr>
        <p:blipFill>
          <a:blip r:embed="rId2"/>
          <a:stretch>
            <a:fillRect/>
          </a:stretch>
        </p:blipFill>
        <p:spPr>
          <a:xfrm>
            <a:off x="292813" y="421240"/>
            <a:ext cx="8558373" cy="5663016"/>
          </a:xfrm>
          <a:prstGeom prst="rect">
            <a:avLst/>
          </a:prstGeom>
        </p:spPr>
      </p:pic>
    </p:spTree>
    <p:extLst>
      <p:ext uri="{BB962C8B-B14F-4D97-AF65-F5344CB8AC3E}">
        <p14:creationId xmlns:p14="http://schemas.microsoft.com/office/powerpoint/2010/main" val="3242062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2331-0BA2-3548-B2BA-A19BDDD58B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76C618-F154-A3DF-7101-25E97ACA5E03}"/>
              </a:ext>
            </a:extLst>
          </p:cNvPr>
          <p:cNvPicPr>
            <a:picLocks noChangeAspect="1"/>
          </p:cNvPicPr>
          <p:nvPr/>
        </p:nvPicPr>
        <p:blipFill>
          <a:blip r:embed="rId2"/>
          <a:stretch>
            <a:fillRect/>
          </a:stretch>
        </p:blipFill>
        <p:spPr>
          <a:xfrm>
            <a:off x="169523" y="541386"/>
            <a:ext cx="8804953" cy="5775228"/>
          </a:xfrm>
          <a:prstGeom prst="rect">
            <a:avLst/>
          </a:prstGeom>
        </p:spPr>
      </p:pic>
    </p:spTree>
    <p:extLst>
      <p:ext uri="{BB962C8B-B14F-4D97-AF65-F5344CB8AC3E}">
        <p14:creationId xmlns:p14="http://schemas.microsoft.com/office/powerpoint/2010/main" val="274215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95B3C-A9EB-1793-7E7B-3FFE1D8763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70C2A4-4178-6958-B5C8-6AA982DCCA27}"/>
              </a:ext>
            </a:extLst>
          </p:cNvPr>
          <p:cNvPicPr>
            <a:picLocks noChangeAspect="1"/>
          </p:cNvPicPr>
          <p:nvPr/>
        </p:nvPicPr>
        <p:blipFill>
          <a:blip r:embed="rId2"/>
          <a:stretch>
            <a:fillRect/>
          </a:stretch>
        </p:blipFill>
        <p:spPr>
          <a:xfrm>
            <a:off x="297950" y="287678"/>
            <a:ext cx="8691937" cy="5899780"/>
          </a:xfrm>
          <a:prstGeom prst="rect">
            <a:avLst/>
          </a:prstGeom>
        </p:spPr>
      </p:pic>
    </p:spTree>
    <p:extLst>
      <p:ext uri="{BB962C8B-B14F-4D97-AF65-F5344CB8AC3E}">
        <p14:creationId xmlns:p14="http://schemas.microsoft.com/office/powerpoint/2010/main" val="95514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6CFE-E212-9DB4-B810-B077AAFA16D9}"/>
              </a:ext>
            </a:extLst>
          </p:cNvPr>
          <p:cNvSpPr>
            <a:spLocks noGrp="1"/>
          </p:cNvSpPr>
          <p:nvPr>
            <p:ph type="title"/>
          </p:nvPr>
        </p:nvSpPr>
        <p:spPr>
          <a:xfrm>
            <a:off x="609599" y="164387"/>
            <a:ext cx="3510338" cy="750013"/>
          </a:xfrm>
        </p:spPr>
        <p:txBody>
          <a:bodyPr>
            <a:normAutofit/>
          </a:bodyPr>
          <a:lstStyle/>
          <a:p>
            <a:r>
              <a:rPr lang="en-US" sz="2800" dirty="0"/>
              <a:t>ER Diagram</a:t>
            </a:r>
          </a:p>
        </p:txBody>
      </p:sp>
      <p:pic>
        <p:nvPicPr>
          <p:cNvPr id="4" name="Picture 3">
            <a:extLst>
              <a:ext uri="{FF2B5EF4-FFF2-40B4-BE49-F238E27FC236}">
                <a16:creationId xmlns:a16="http://schemas.microsoft.com/office/drawing/2014/main" id="{E453C5DB-BD7E-5B53-F588-DD40935179E0}"/>
              </a:ext>
            </a:extLst>
          </p:cNvPr>
          <p:cNvPicPr>
            <a:picLocks noChangeAspect="1"/>
          </p:cNvPicPr>
          <p:nvPr/>
        </p:nvPicPr>
        <p:blipFill>
          <a:blip r:embed="rId2"/>
          <a:stretch>
            <a:fillRect/>
          </a:stretch>
        </p:blipFill>
        <p:spPr>
          <a:xfrm>
            <a:off x="102742" y="1592494"/>
            <a:ext cx="8948791" cy="4715839"/>
          </a:xfrm>
          <a:prstGeom prst="rect">
            <a:avLst/>
          </a:prstGeom>
        </p:spPr>
      </p:pic>
    </p:spTree>
    <p:extLst>
      <p:ext uri="{BB962C8B-B14F-4D97-AF65-F5344CB8AC3E}">
        <p14:creationId xmlns:p14="http://schemas.microsoft.com/office/powerpoint/2010/main" val="344182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F7B4-C078-743F-CB2B-5CDDF42EDB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9011B8-9E33-C914-6A1B-F15CE83805D3}"/>
              </a:ext>
            </a:extLst>
          </p:cNvPr>
          <p:cNvPicPr>
            <a:picLocks noChangeAspect="1"/>
          </p:cNvPicPr>
          <p:nvPr/>
        </p:nvPicPr>
        <p:blipFill>
          <a:blip r:embed="rId2"/>
          <a:stretch>
            <a:fillRect/>
          </a:stretch>
        </p:blipFill>
        <p:spPr>
          <a:xfrm>
            <a:off x="452063" y="92467"/>
            <a:ext cx="8126858" cy="6318607"/>
          </a:xfrm>
          <a:prstGeom prst="rect">
            <a:avLst/>
          </a:prstGeom>
        </p:spPr>
      </p:pic>
    </p:spTree>
    <p:extLst>
      <p:ext uri="{BB962C8B-B14F-4D97-AF65-F5344CB8AC3E}">
        <p14:creationId xmlns:p14="http://schemas.microsoft.com/office/powerpoint/2010/main" val="181320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5C6C-6B5D-2392-C0CD-792FBC3B5C3C}"/>
              </a:ext>
            </a:extLst>
          </p:cNvPr>
          <p:cNvSpPr>
            <a:spLocks noGrp="1"/>
          </p:cNvSpPr>
          <p:nvPr>
            <p:ph type="title"/>
          </p:nvPr>
        </p:nvSpPr>
        <p:spPr>
          <a:xfrm>
            <a:off x="609599" y="143838"/>
            <a:ext cx="4476109" cy="657546"/>
          </a:xfrm>
        </p:spPr>
        <p:txBody>
          <a:bodyPr>
            <a:normAutofit fontScale="90000"/>
          </a:bodyPr>
          <a:lstStyle/>
          <a:p>
            <a:r>
              <a:rPr lang="en-US" sz="2800" dirty="0"/>
              <a:t>Fact Table Olympic Data Set</a:t>
            </a:r>
          </a:p>
        </p:txBody>
      </p:sp>
      <p:pic>
        <p:nvPicPr>
          <p:cNvPr id="4" name="Picture 3">
            <a:extLst>
              <a:ext uri="{FF2B5EF4-FFF2-40B4-BE49-F238E27FC236}">
                <a16:creationId xmlns:a16="http://schemas.microsoft.com/office/drawing/2014/main" id="{5A2295A8-4647-5544-54F7-43E057A5E615}"/>
              </a:ext>
            </a:extLst>
          </p:cNvPr>
          <p:cNvPicPr>
            <a:picLocks noChangeAspect="1"/>
          </p:cNvPicPr>
          <p:nvPr/>
        </p:nvPicPr>
        <p:blipFill>
          <a:blip r:embed="rId2"/>
          <a:stretch>
            <a:fillRect/>
          </a:stretch>
        </p:blipFill>
        <p:spPr>
          <a:xfrm>
            <a:off x="775676" y="1335014"/>
            <a:ext cx="4143953" cy="5153744"/>
          </a:xfrm>
          <a:prstGeom prst="rect">
            <a:avLst/>
          </a:prstGeom>
        </p:spPr>
      </p:pic>
    </p:spTree>
    <p:extLst>
      <p:ext uri="{BB962C8B-B14F-4D97-AF65-F5344CB8AC3E}">
        <p14:creationId xmlns:p14="http://schemas.microsoft.com/office/powerpoint/2010/main" val="238441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025C-A532-16E9-B64A-C6EFBE0F879E}"/>
              </a:ext>
            </a:extLst>
          </p:cNvPr>
          <p:cNvSpPr>
            <a:spLocks noGrp="1"/>
          </p:cNvSpPr>
          <p:nvPr>
            <p:ph type="title"/>
          </p:nvPr>
        </p:nvSpPr>
        <p:spPr>
          <a:xfrm rot="10800000" flipV="1">
            <a:off x="609599" y="1736334"/>
            <a:ext cx="4845979" cy="1417832"/>
          </a:xfrm>
        </p:spPr>
        <p:txBody>
          <a:bodyPr>
            <a:noAutofit/>
          </a:bodyPr>
          <a:lstStyle/>
          <a:p>
            <a:r>
              <a:rPr lang="en-US" sz="6000" b="1" dirty="0"/>
              <a:t>Power Bi Dashboard</a:t>
            </a:r>
          </a:p>
        </p:txBody>
      </p:sp>
    </p:spTree>
    <p:extLst>
      <p:ext uri="{BB962C8B-B14F-4D97-AF65-F5344CB8AC3E}">
        <p14:creationId xmlns:p14="http://schemas.microsoft.com/office/powerpoint/2010/main" val="396948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E0971-C17B-30D5-E174-6E51C69D8968}"/>
              </a:ext>
            </a:extLst>
          </p:cNvPr>
          <p:cNvPicPr>
            <a:picLocks noChangeAspect="1"/>
          </p:cNvPicPr>
          <p:nvPr/>
        </p:nvPicPr>
        <p:blipFill>
          <a:blip r:embed="rId2"/>
          <a:stretch>
            <a:fillRect/>
          </a:stretch>
        </p:blipFill>
        <p:spPr>
          <a:xfrm>
            <a:off x="0" y="184935"/>
            <a:ext cx="9144000" cy="6215865"/>
          </a:xfrm>
          <a:prstGeom prst="rect">
            <a:avLst/>
          </a:prstGeom>
        </p:spPr>
      </p:pic>
    </p:spTree>
    <p:extLst>
      <p:ext uri="{BB962C8B-B14F-4D97-AF65-F5344CB8AC3E}">
        <p14:creationId xmlns:p14="http://schemas.microsoft.com/office/powerpoint/2010/main" val="162779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7EC51-C434-52ED-AE43-D2424530E1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764540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409</TotalTime>
  <Words>1787</Words>
  <Application>Microsoft Office PowerPoint</Application>
  <PresentationFormat>On-screen Show (4:3)</PresentationFormat>
  <Paragraphs>142</Paragraphs>
  <Slides>50</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Unicode MS</vt:lpstr>
      <vt:lpstr>Calibri</vt:lpstr>
      <vt:lpstr>Trebuchet MS</vt:lpstr>
      <vt:lpstr>Wingdings 3</vt:lpstr>
      <vt:lpstr>Facet</vt:lpstr>
      <vt:lpstr>Olympic Games Dashboard</vt:lpstr>
      <vt:lpstr>Olympic Dashboard Insights Overview</vt:lpstr>
      <vt:lpstr>Project Details and Strategic Value</vt:lpstr>
      <vt:lpstr>Data Overview</vt:lpstr>
      <vt:lpstr>ER Diagram</vt:lpstr>
      <vt:lpstr>Fact Table Olympic Data Set</vt:lpstr>
      <vt:lpstr>Power Bi Dashboard</vt:lpstr>
      <vt:lpstr>PowerPoint Presentation</vt:lpstr>
      <vt:lpstr>PowerPoint Presentation</vt:lpstr>
      <vt:lpstr>How many Olympic Games have been held in each season (Summer vs. Winter)?  </vt:lpstr>
      <vt:lpstr>What is the distribution of games across different decades? </vt:lpstr>
      <vt:lpstr>Which cities have hosted the most Olympic Games? </vt:lpstr>
      <vt:lpstr>How many regions or NOCs participate in each Olympic Games?  </vt:lpstr>
      <vt:lpstr>How has the number of events changed over time?</vt:lpstr>
      <vt:lpstr>PowerPoint Presentation</vt:lpstr>
      <vt:lpstr>Which countries have the highest number of participants in the Olympics?</vt:lpstr>
      <vt:lpstr>What is the distribution of participants by gender?</vt:lpstr>
      <vt:lpstr>Which regions have the highest number of participants in the Olympics?</vt:lpstr>
      <vt:lpstr>How does the age distribution of participants vary across different games?</vt:lpstr>
      <vt:lpstr>How has the participation in each sport evolved over time?</vt:lpstr>
      <vt:lpstr>PowerPoint Presentation</vt:lpstr>
      <vt:lpstr>Which countries have the highest number of gold medals?</vt:lpstr>
      <vt:lpstr>How many medals have been awarded in each Olympics?</vt:lpstr>
      <vt:lpstr>How does the medal distribution vary across different sports?</vt:lpstr>
      <vt:lpstr>What is the distribution of medals among different regions?</vt:lpstr>
      <vt:lpstr>PowerPoint Presentation</vt:lpstr>
      <vt:lpstr>Which sports have the highest number of events in the Olympics?</vt:lpstr>
      <vt:lpstr>What is the distribution of events by gender (Men, Women, Mixed)?</vt:lpstr>
      <vt:lpstr>How many events are there in each sport?</vt:lpstr>
      <vt:lpstr>What is the distribution of sports between Summer and Winter Olympics?</vt:lpstr>
      <vt:lpstr>Excel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Swati</dc:creator>
  <cp:keywords/>
  <dc:description>generated using python-pptx</dc:description>
  <cp:lastModifiedBy>Swati Mishra</cp:lastModifiedBy>
  <cp:revision>16</cp:revision>
  <dcterms:created xsi:type="dcterms:W3CDTF">2013-01-27T09:14:16Z</dcterms:created>
  <dcterms:modified xsi:type="dcterms:W3CDTF">2025-06-22T09:17:32Z</dcterms:modified>
  <cp:category/>
</cp:coreProperties>
</file>